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52" r:id="rId2"/>
    <p:sldId id="319" r:id="rId3"/>
    <p:sldId id="323" r:id="rId4"/>
    <p:sldId id="353" r:id="rId5"/>
    <p:sldId id="379" r:id="rId6"/>
    <p:sldId id="356" r:id="rId7"/>
    <p:sldId id="358" r:id="rId8"/>
    <p:sldId id="337" r:id="rId9"/>
    <p:sldId id="346" r:id="rId10"/>
    <p:sldId id="376" r:id="rId11"/>
    <p:sldId id="375" r:id="rId12"/>
    <p:sldId id="370" r:id="rId13"/>
    <p:sldId id="371" r:id="rId14"/>
    <p:sldId id="372" r:id="rId15"/>
    <p:sldId id="378" r:id="rId16"/>
    <p:sldId id="367" r:id="rId17"/>
    <p:sldId id="360" r:id="rId18"/>
    <p:sldId id="361" r:id="rId19"/>
    <p:sldId id="364" r:id="rId20"/>
    <p:sldId id="328" r:id="rId21"/>
    <p:sldId id="381" r:id="rId22"/>
    <p:sldId id="380" r:id="rId23"/>
    <p:sldId id="314" r:id="rId24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öhme, Tanja" initials="BT" lastIdx="3" clrIdx="0"/>
  <p:cmAuthor id="1" name="Stefanie Kapp" initials="SK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C10C"/>
    <a:srgbClr val="868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9" autoAdjust="0"/>
    <p:restoredTop sz="97192" autoAdjust="0"/>
  </p:normalViewPr>
  <p:slideViewPr>
    <p:cSldViewPr snapToGrid="0" snapToObjects="1" showGuides="1">
      <p:cViewPr>
        <p:scale>
          <a:sx n="82" d="100"/>
          <a:sy n="82" d="100"/>
        </p:scale>
        <p:origin x="-2628" y="-774"/>
      </p:cViewPr>
      <p:guideLst>
        <p:guide orient="horz" pos="3862"/>
        <p:guide orient="horz" pos="1124"/>
        <p:guide orient="horz" pos="4319"/>
        <p:guide orient="horz" pos="4163"/>
        <p:guide pos="251"/>
        <p:guide pos="5515"/>
        <p:guide pos="2803"/>
        <p:guide pos="29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0FC93-D783-4C39-96B1-6602EDB03EA7}" type="datetimeFigureOut">
              <a:rPr lang="de-DE" smtClean="0"/>
              <a:t>30.09.2016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247F2-EE16-49B7-9F44-B154AD4724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353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2A78D6A4-9A85-40A5-9D03-F1D533CB6B6F}" type="datetimeFigureOut">
              <a:rPr lang="de-DE" smtClean="0"/>
              <a:pPr/>
              <a:t>30.09.2016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933F4355-889F-4AFB-A144-232613998F1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940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With its two brands – ALBA and Interseroh – ALBA Group operates within Germany, Europe, the U.S. and Asia. With an annual turnover of approx. 2.6 billion Euros (2013) and more than 8,000 employees* ALBA Group is one of the leading recycling and environmental services companies as well as raw material providers worldwide.</a:t>
            </a:r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* headcount / minority shareholdings included</a:t>
            </a:r>
            <a:endParaRPr lang="de-DE" altLang="de-DE" i="1" dirty="0" smtClean="0">
              <a:latin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4355-889F-4AFB-A144-232613998F17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45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88938" y="4548188"/>
            <a:ext cx="1892300" cy="746125"/>
          </a:xfrm>
          <a:prstGeom prst="rect">
            <a:avLst/>
          </a:prstGeom>
        </p:spPr>
        <p:txBody>
          <a:bodyPr/>
          <a:lstStyle>
            <a:lvl1pPr>
              <a:defRPr sz="1600" b="0" baseline="0"/>
            </a:lvl1pPr>
          </a:lstStyle>
          <a:p>
            <a:r>
              <a:rPr lang="de-DE" dirty="0" smtClean="0"/>
              <a:t>Hier können Sie </a:t>
            </a:r>
            <a:br>
              <a:rPr lang="de-DE" dirty="0" smtClean="0"/>
            </a:br>
            <a:r>
              <a:rPr lang="de-DE" dirty="0" smtClean="0"/>
              <a:t>ein Kundenlogo einfügen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61949" y="2537619"/>
            <a:ext cx="8393114" cy="1007556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de-DE" noProof="0" dirty="0" smtClean="0"/>
              <a:t>Titelmasterformat durch Klicken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70A9EF-37B0-463D-96BE-C63310A515A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384175" y="2339354"/>
            <a:ext cx="6312513" cy="0"/>
          </a:xfrm>
          <a:prstGeom prst="line">
            <a:avLst/>
          </a:prstGeom>
          <a:ln w="19050">
            <a:solidFill>
              <a:srgbClr val="ABB2B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 bwMode="gray">
          <a:xfrm>
            <a:off x="372271" y="3631250"/>
            <a:ext cx="6324418" cy="604877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defRPr sz="16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grpSp>
        <p:nvGrpSpPr>
          <p:cNvPr id="14" name="Gruppieren 13"/>
          <p:cNvGrpSpPr/>
          <p:nvPr userDrawn="1"/>
        </p:nvGrpSpPr>
        <p:grpSpPr bwMode="gray">
          <a:xfrm>
            <a:off x="7434265" y="6353760"/>
            <a:ext cx="1324185" cy="222027"/>
            <a:chOff x="2068513" y="3006725"/>
            <a:chExt cx="5008562" cy="83978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gray">
            <a:xfrm>
              <a:off x="3249613" y="3006725"/>
              <a:ext cx="1211262" cy="674688"/>
            </a:xfrm>
            <a:custGeom>
              <a:avLst/>
              <a:gdLst>
                <a:gd name="T0" fmla="*/ 68 w 323"/>
                <a:gd name="T1" fmla="*/ 107 h 180"/>
                <a:gd name="T2" fmla="*/ 59 w 323"/>
                <a:gd name="T3" fmla="*/ 107 h 180"/>
                <a:gd name="T4" fmla="*/ 59 w 323"/>
                <a:gd name="T5" fmla="*/ 137 h 180"/>
                <a:gd name="T6" fmla="*/ 72 w 323"/>
                <a:gd name="T7" fmla="*/ 137 h 180"/>
                <a:gd name="T8" fmla="*/ 91 w 323"/>
                <a:gd name="T9" fmla="*/ 122 h 180"/>
                <a:gd name="T10" fmla="*/ 68 w 323"/>
                <a:gd name="T11" fmla="*/ 107 h 180"/>
                <a:gd name="T12" fmla="*/ 68 w 323"/>
                <a:gd name="T13" fmla="*/ 43 h 180"/>
                <a:gd name="T14" fmla="*/ 59 w 323"/>
                <a:gd name="T15" fmla="*/ 43 h 180"/>
                <a:gd name="T16" fmla="*/ 59 w 323"/>
                <a:gd name="T17" fmla="*/ 69 h 180"/>
                <a:gd name="T18" fmla="*/ 72 w 323"/>
                <a:gd name="T19" fmla="*/ 69 h 180"/>
                <a:gd name="T20" fmla="*/ 84 w 323"/>
                <a:gd name="T21" fmla="*/ 57 h 180"/>
                <a:gd name="T22" fmla="*/ 68 w 323"/>
                <a:gd name="T23" fmla="*/ 43 h 180"/>
                <a:gd name="T24" fmla="*/ 209 w 323"/>
                <a:gd name="T25" fmla="*/ 114 h 180"/>
                <a:gd name="T26" fmla="*/ 237 w 323"/>
                <a:gd name="T27" fmla="*/ 114 h 180"/>
                <a:gd name="T28" fmla="*/ 223 w 323"/>
                <a:gd name="T29" fmla="*/ 62 h 180"/>
                <a:gd name="T30" fmla="*/ 209 w 323"/>
                <a:gd name="T31" fmla="*/ 114 h 180"/>
                <a:gd name="T32" fmla="*/ 0 w 323"/>
                <a:gd name="T33" fmla="*/ 180 h 180"/>
                <a:gd name="T34" fmla="*/ 69 w 323"/>
                <a:gd name="T35" fmla="*/ 180 h 180"/>
                <a:gd name="T36" fmla="*/ 99 w 323"/>
                <a:gd name="T37" fmla="*/ 180 h 180"/>
                <a:gd name="T38" fmla="*/ 128 w 323"/>
                <a:gd name="T39" fmla="*/ 170 h 180"/>
                <a:gd name="T40" fmla="*/ 124 w 323"/>
                <a:gd name="T41" fmla="*/ 180 h 180"/>
                <a:gd name="T42" fmla="*/ 193 w 323"/>
                <a:gd name="T43" fmla="*/ 180 h 180"/>
                <a:gd name="T44" fmla="*/ 200 w 323"/>
                <a:gd name="T45" fmla="*/ 158 h 180"/>
                <a:gd name="T46" fmla="*/ 248 w 323"/>
                <a:gd name="T47" fmla="*/ 158 h 180"/>
                <a:gd name="T48" fmla="*/ 255 w 323"/>
                <a:gd name="T49" fmla="*/ 180 h 180"/>
                <a:gd name="T50" fmla="*/ 323 w 323"/>
                <a:gd name="T51" fmla="*/ 180 h 180"/>
                <a:gd name="T52" fmla="*/ 259 w 323"/>
                <a:gd name="T53" fmla="*/ 0 h 180"/>
                <a:gd name="T54" fmla="*/ 187 w 323"/>
                <a:gd name="T55" fmla="*/ 0 h 180"/>
                <a:gd name="T56" fmla="*/ 146 w 323"/>
                <a:gd name="T57" fmla="*/ 118 h 180"/>
                <a:gd name="T58" fmla="*/ 136 w 323"/>
                <a:gd name="T59" fmla="*/ 99 h 180"/>
                <a:gd name="T60" fmla="*/ 120 w 323"/>
                <a:gd name="T61" fmla="*/ 87 h 180"/>
                <a:gd name="T62" fmla="*/ 142 w 323"/>
                <a:gd name="T63" fmla="*/ 46 h 180"/>
                <a:gd name="T64" fmla="*/ 83 w 323"/>
                <a:gd name="T65" fmla="*/ 0 h 180"/>
                <a:gd name="T66" fmla="*/ 0 w 323"/>
                <a:gd name="T67" fmla="*/ 0 h 180"/>
                <a:gd name="T68" fmla="*/ 0 w 323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3" h="180">
                  <a:moveTo>
                    <a:pt x="68" y="107"/>
                  </a:moveTo>
                  <a:cubicBezTo>
                    <a:pt x="59" y="107"/>
                    <a:pt x="59" y="107"/>
                    <a:pt x="59" y="10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72" y="137"/>
                    <a:pt x="72" y="137"/>
                    <a:pt x="72" y="137"/>
                  </a:cubicBezTo>
                  <a:cubicBezTo>
                    <a:pt x="72" y="137"/>
                    <a:pt x="91" y="137"/>
                    <a:pt x="91" y="122"/>
                  </a:cubicBezTo>
                  <a:cubicBezTo>
                    <a:pt x="91" y="106"/>
                    <a:pt x="68" y="107"/>
                    <a:pt x="68" y="107"/>
                  </a:cubicBezTo>
                  <a:close/>
                  <a:moveTo>
                    <a:pt x="68" y="43"/>
                  </a:moveTo>
                  <a:cubicBezTo>
                    <a:pt x="59" y="43"/>
                    <a:pt x="59" y="43"/>
                    <a:pt x="59" y="43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2" y="69"/>
                    <a:pt x="84" y="67"/>
                    <a:pt x="84" y="57"/>
                  </a:cubicBezTo>
                  <a:cubicBezTo>
                    <a:pt x="84" y="43"/>
                    <a:pt x="68" y="43"/>
                    <a:pt x="68" y="43"/>
                  </a:cubicBezTo>
                  <a:close/>
                  <a:moveTo>
                    <a:pt x="209" y="114"/>
                  </a:moveTo>
                  <a:cubicBezTo>
                    <a:pt x="237" y="114"/>
                    <a:pt x="237" y="114"/>
                    <a:pt x="237" y="114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09" y="114"/>
                    <a:pt x="209" y="114"/>
                    <a:pt x="209" y="114"/>
                  </a:cubicBezTo>
                  <a:close/>
                  <a:moveTo>
                    <a:pt x="0" y="180"/>
                  </a:moveTo>
                  <a:cubicBezTo>
                    <a:pt x="69" y="180"/>
                    <a:pt x="69" y="180"/>
                    <a:pt x="69" y="180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111" y="180"/>
                    <a:pt x="128" y="170"/>
                    <a:pt x="128" y="170"/>
                  </a:cubicBezTo>
                  <a:cubicBezTo>
                    <a:pt x="124" y="180"/>
                    <a:pt x="124" y="180"/>
                    <a:pt x="124" y="180"/>
                  </a:cubicBezTo>
                  <a:cubicBezTo>
                    <a:pt x="193" y="180"/>
                    <a:pt x="193" y="180"/>
                    <a:pt x="193" y="180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248" y="158"/>
                    <a:pt x="248" y="158"/>
                    <a:pt x="248" y="158"/>
                  </a:cubicBezTo>
                  <a:cubicBezTo>
                    <a:pt x="255" y="180"/>
                    <a:pt x="255" y="180"/>
                    <a:pt x="255" y="180"/>
                  </a:cubicBezTo>
                  <a:cubicBezTo>
                    <a:pt x="323" y="180"/>
                    <a:pt x="323" y="180"/>
                    <a:pt x="323" y="18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46" y="118"/>
                    <a:pt x="146" y="118"/>
                    <a:pt x="146" y="118"/>
                  </a:cubicBezTo>
                  <a:cubicBezTo>
                    <a:pt x="146" y="118"/>
                    <a:pt x="142" y="105"/>
                    <a:pt x="136" y="99"/>
                  </a:cubicBezTo>
                  <a:cubicBezTo>
                    <a:pt x="131" y="93"/>
                    <a:pt x="120" y="87"/>
                    <a:pt x="120" y="87"/>
                  </a:cubicBezTo>
                  <a:cubicBezTo>
                    <a:pt x="120" y="87"/>
                    <a:pt x="142" y="82"/>
                    <a:pt x="142" y="46"/>
                  </a:cubicBezTo>
                  <a:cubicBezTo>
                    <a:pt x="142" y="10"/>
                    <a:pt x="100" y="0"/>
                    <a:pt x="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lose/>
                </a:path>
              </a:pathLst>
            </a:custGeom>
            <a:solidFill>
              <a:srgbClr val="003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2068513" y="3006725"/>
              <a:ext cx="1154112" cy="674688"/>
            </a:xfrm>
            <a:custGeom>
              <a:avLst/>
              <a:gdLst>
                <a:gd name="T0" fmla="*/ 605 w 727"/>
                <a:gd name="T1" fmla="*/ 288 h 425"/>
                <a:gd name="T2" fmla="*/ 605 w 727"/>
                <a:gd name="T3" fmla="*/ 0 h 425"/>
                <a:gd name="T4" fmla="*/ 449 w 727"/>
                <a:gd name="T5" fmla="*/ 0 h 425"/>
                <a:gd name="T6" fmla="*/ 449 w 727"/>
                <a:gd name="T7" fmla="*/ 364 h 425"/>
                <a:gd name="T8" fmla="*/ 316 w 727"/>
                <a:gd name="T9" fmla="*/ 0 h 425"/>
                <a:gd name="T10" fmla="*/ 146 w 727"/>
                <a:gd name="T11" fmla="*/ 0 h 425"/>
                <a:gd name="T12" fmla="*/ 0 w 727"/>
                <a:gd name="T13" fmla="*/ 425 h 425"/>
                <a:gd name="T14" fmla="*/ 165 w 727"/>
                <a:gd name="T15" fmla="*/ 425 h 425"/>
                <a:gd name="T16" fmla="*/ 177 w 727"/>
                <a:gd name="T17" fmla="*/ 373 h 425"/>
                <a:gd name="T18" fmla="*/ 293 w 727"/>
                <a:gd name="T19" fmla="*/ 373 h 425"/>
                <a:gd name="T20" fmla="*/ 305 w 727"/>
                <a:gd name="T21" fmla="*/ 425 h 425"/>
                <a:gd name="T22" fmla="*/ 727 w 727"/>
                <a:gd name="T23" fmla="*/ 425 h 425"/>
                <a:gd name="T24" fmla="*/ 727 w 727"/>
                <a:gd name="T25" fmla="*/ 288 h 425"/>
                <a:gd name="T26" fmla="*/ 605 w 727"/>
                <a:gd name="T27" fmla="*/ 288 h 425"/>
                <a:gd name="T28" fmla="*/ 203 w 727"/>
                <a:gd name="T29" fmla="*/ 269 h 425"/>
                <a:gd name="T30" fmla="*/ 236 w 727"/>
                <a:gd name="T31" fmla="*/ 146 h 425"/>
                <a:gd name="T32" fmla="*/ 267 w 727"/>
                <a:gd name="T33" fmla="*/ 269 h 425"/>
                <a:gd name="T34" fmla="*/ 203 w 727"/>
                <a:gd name="T35" fmla="*/ 269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7" h="425">
                  <a:moveTo>
                    <a:pt x="605" y="288"/>
                  </a:moveTo>
                  <a:lnTo>
                    <a:pt x="605" y="0"/>
                  </a:lnTo>
                  <a:lnTo>
                    <a:pt x="449" y="0"/>
                  </a:lnTo>
                  <a:lnTo>
                    <a:pt x="449" y="364"/>
                  </a:lnTo>
                  <a:lnTo>
                    <a:pt x="316" y="0"/>
                  </a:lnTo>
                  <a:lnTo>
                    <a:pt x="146" y="0"/>
                  </a:lnTo>
                  <a:lnTo>
                    <a:pt x="0" y="425"/>
                  </a:lnTo>
                  <a:lnTo>
                    <a:pt x="165" y="425"/>
                  </a:lnTo>
                  <a:lnTo>
                    <a:pt x="177" y="373"/>
                  </a:lnTo>
                  <a:lnTo>
                    <a:pt x="293" y="373"/>
                  </a:lnTo>
                  <a:lnTo>
                    <a:pt x="305" y="425"/>
                  </a:lnTo>
                  <a:lnTo>
                    <a:pt x="727" y="425"/>
                  </a:lnTo>
                  <a:lnTo>
                    <a:pt x="727" y="288"/>
                  </a:lnTo>
                  <a:lnTo>
                    <a:pt x="605" y="288"/>
                  </a:lnTo>
                  <a:close/>
                  <a:moveTo>
                    <a:pt x="203" y="269"/>
                  </a:moveTo>
                  <a:lnTo>
                    <a:pt x="236" y="146"/>
                  </a:lnTo>
                  <a:lnTo>
                    <a:pt x="267" y="269"/>
                  </a:lnTo>
                  <a:lnTo>
                    <a:pt x="203" y="269"/>
                  </a:lnTo>
                  <a:close/>
                </a:path>
              </a:pathLst>
            </a:custGeom>
            <a:solidFill>
              <a:srgbClr val="003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gray">
            <a:xfrm>
              <a:off x="4591050" y="3006725"/>
              <a:ext cx="536575" cy="682625"/>
            </a:xfrm>
            <a:custGeom>
              <a:avLst/>
              <a:gdLst>
                <a:gd name="T0" fmla="*/ 143 w 143"/>
                <a:gd name="T1" fmla="*/ 89 h 182"/>
                <a:gd name="T2" fmla="*/ 143 w 143"/>
                <a:gd name="T3" fmla="*/ 179 h 182"/>
                <a:gd name="T4" fmla="*/ 129 w 143"/>
                <a:gd name="T5" fmla="*/ 179 h 182"/>
                <a:gd name="T6" fmla="*/ 119 w 143"/>
                <a:gd name="T7" fmla="*/ 156 h 182"/>
                <a:gd name="T8" fmla="*/ 71 w 143"/>
                <a:gd name="T9" fmla="*/ 182 h 182"/>
                <a:gd name="T10" fmla="*/ 17 w 143"/>
                <a:gd name="T11" fmla="*/ 155 h 182"/>
                <a:gd name="T12" fmla="*/ 0 w 143"/>
                <a:gd name="T13" fmla="*/ 91 h 182"/>
                <a:gd name="T14" fmla="*/ 19 w 143"/>
                <a:gd name="T15" fmla="*/ 27 h 182"/>
                <a:gd name="T16" fmla="*/ 75 w 143"/>
                <a:gd name="T17" fmla="*/ 0 h 182"/>
                <a:gd name="T18" fmla="*/ 119 w 143"/>
                <a:gd name="T19" fmla="*/ 16 h 182"/>
                <a:gd name="T20" fmla="*/ 140 w 143"/>
                <a:gd name="T21" fmla="*/ 54 h 182"/>
                <a:gd name="T22" fmla="*/ 113 w 143"/>
                <a:gd name="T23" fmla="*/ 59 h 182"/>
                <a:gd name="T24" fmla="*/ 76 w 143"/>
                <a:gd name="T25" fmla="*/ 27 h 182"/>
                <a:gd name="T26" fmla="*/ 45 w 143"/>
                <a:gd name="T27" fmla="*/ 42 h 182"/>
                <a:gd name="T28" fmla="*/ 33 w 143"/>
                <a:gd name="T29" fmla="*/ 89 h 182"/>
                <a:gd name="T30" fmla="*/ 75 w 143"/>
                <a:gd name="T31" fmla="*/ 156 h 182"/>
                <a:gd name="T32" fmla="*/ 102 w 143"/>
                <a:gd name="T33" fmla="*/ 145 h 182"/>
                <a:gd name="T34" fmla="*/ 113 w 143"/>
                <a:gd name="T35" fmla="*/ 115 h 182"/>
                <a:gd name="T36" fmla="*/ 76 w 143"/>
                <a:gd name="T37" fmla="*/ 115 h 182"/>
                <a:gd name="T38" fmla="*/ 76 w 143"/>
                <a:gd name="T39" fmla="*/ 89 h 182"/>
                <a:gd name="T40" fmla="*/ 143 w 143"/>
                <a:gd name="T41" fmla="*/ 8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" h="182">
                  <a:moveTo>
                    <a:pt x="143" y="89"/>
                  </a:moveTo>
                  <a:cubicBezTo>
                    <a:pt x="143" y="179"/>
                    <a:pt x="143" y="179"/>
                    <a:pt x="143" y="179"/>
                  </a:cubicBezTo>
                  <a:cubicBezTo>
                    <a:pt x="129" y="179"/>
                    <a:pt x="129" y="179"/>
                    <a:pt x="129" y="179"/>
                  </a:cubicBezTo>
                  <a:cubicBezTo>
                    <a:pt x="119" y="156"/>
                    <a:pt x="119" y="156"/>
                    <a:pt x="119" y="156"/>
                  </a:cubicBezTo>
                  <a:cubicBezTo>
                    <a:pt x="109" y="173"/>
                    <a:pt x="93" y="182"/>
                    <a:pt x="71" y="182"/>
                  </a:cubicBezTo>
                  <a:cubicBezTo>
                    <a:pt x="47" y="182"/>
                    <a:pt x="29" y="173"/>
                    <a:pt x="17" y="155"/>
                  </a:cubicBezTo>
                  <a:cubicBezTo>
                    <a:pt x="5" y="137"/>
                    <a:pt x="0" y="115"/>
                    <a:pt x="0" y="91"/>
                  </a:cubicBezTo>
                  <a:cubicBezTo>
                    <a:pt x="0" y="66"/>
                    <a:pt x="6" y="44"/>
                    <a:pt x="19" y="27"/>
                  </a:cubicBezTo>
                  <a:cubicBezTo>
                    <a:pt x="33" y="9"/>
                    <a:pt x="51" y="0"/>
                    <a:pt x="75" y="0"/>
                  </a:cubicBezTo>
                  <a:cubicBezTo>
                    <a:pt x="93" y="0"/>
                    <a:pt x="107" y="6"/>
                    <a:pt x="119" y="16"/>
                  </a:cubicBezTo>
                  <a:cubicBezTo>
                    <a:pt x="130" y="26"/>
                    <a:pt x="137" y="39"/>
                    <a:pt x="140" y="54"/>
                  </a:cubicBezTo>
                  <a:cubicBezTo>
                    <a:pt x="113" y="59"/>
                    <a:pt x="113" y="59"/>
                    <a:pt x="113" y="59"/>
                  </a:cubicBezTo>
                  <a:cubicBezTo>
                    <a:pt x="108" y="38"/>
                    <a:pt x="95" y="27"/>
                    <a:pt x="76" y="27"/>
                  </a:cubicBezTo>
                  <a:cubicBezTo>
                    <a:pt x="63" y="27"/>
                    <a:pt x="53" y="32"/>
                    <a:pt x="45" y="42"/>
                  </a:cubicBezTo>
                  <a:cubicBezTo>
                    <a:pt x="37" y="52"/>
                    <a:pt x="33" y="68"/>
                    <a:pt x="33" y="89"/>
                  </a:cubicBezTo>
                  <a:cubicBezTo>
                    <a:pt x="33" y="134"/>
                    <a:pt x="47" y="156"/>
                    <a:pt x="75" y="156"/>
                  </a:cubicBezTo>
                  <a:cubicBezTo>
                    <a:pt x="86" y="156"/>
                    <a:pt x="95" y="152"/>
                    <a:pt x="102" y="145"/>
                  </a:cubicBezTo>
                  <a:cubicBezTo>
                    <a:pt x="109" y="137"/>
                    <a:pt x="113" y="127"/>
                    <a:pt x="113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89"/>
                    <a:pt x="76" y="89"/>
                    <a:pt x="76" y="89"/>
                  </a:cubicBezTo>
                  <a:lnTo>
                    <a:pt x="143" y="89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gray">
            <a:xfrm>
              <a:off x="5254625" y="3175000"/>
              <a:ext cx="247650" cy="503238"/>
            </a:xfrm>
            <a:custGeom>
              <a:avLst/>
              <a:gdLst>
                <a:gd name="T0" fmla="*/ 29 w 66"/>
                <a:gd name="T1" fmla="*/ 134 h 134"/>
                <a:gd name="T2" fmla="*/ 0 w 66"/>
                <a:gd name="T3" fmla="*/ 134 h 134"/>
                <a:gd name="T4" fmla="*/ 0 w 66"/>
                <a:gd name="T5" fmla="*/ 4 h 134"/>
                <a:gd name="T6" fmla="*/ 27 w 66"/>
                <a:gd name="T7" fmla="*/ 4 h 134"/>
                <a:gd name="T8" fmla="*/ 27 w 66"/>
                <a:gd name="T9" fmla="*/ 35 h 134"/>
                <a:gd name="T10" fmla="*/ 42 w 66"/>
                <a:gd name="T11" fmla="*/ 8 h 134"/>
                <a:gd name="T12" fmla="*/ 63 w 66"/>
                <a:gd name="T13" fmla="*/ 0 h 134"/>
                <a:gd name="T14" fmla="*/ 66 w 66"/>
                <a:gd name="T15" fmla="*/ 0 h 134"/>
                <a:gd name="T16" fmla="*/ 66 w 66"/>
                <a:gd name="T17" fmla="*/ 32 h 134"/>
                <a:gd name="T18" fmla="*/ 37 w 66"/>
                <a:gd name="T19" fmla="*/ 46 h 134"/>
                <a:gd name="T20" fmla="*/ 29 w 66"/>
                <a:gd name="T21" fmla="*/ 74 h 134"/>
                <a:gd name="T22" fmla="*/ 29 w 66"/>
                <a:gd name="T2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34">
                  <a:moveTo>
                    <a:pt x="29" y="134"/>
                  </a:moveTo>
                  <a:cubicBezTo>
                    <a:pt x="0" y="134"/>
                    <a:pt x="0" y="134"/>
                    <a:pt x="0" y="1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30" y="23"/>
                    <a:pt x="36" y="14"/>
                    <a:pt x="42" y="8"/>
                  </a:cubicBezTo>
                  <a:cubicBezTo>
                    <a:pt x="49" y="3"/>
                    <a:pt x="56" y="0"/>
                    <a:pt x="63" y="0"/>
                  </a:cubicBezTo>
                  <a:cubicBezTo>
                    <a:pt x="64" y="0"/>
                    <a:pt x="65" y="0"/>
                    <a:pt x="66" y="0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51" y="32"/>
                    <a:pt x="42" y="37"/>
                    <a:pt x="37" y="46"/>
                  </a:cubicBezTo>
                  <a:cubicBezTo>
                    <a:pt x="32" y="56"/>
                    <a:pt x="29" y="65"/>
                    <a:pt x="29" y="74"/>
                  </a:cubicBezTo>
                  <a:lnTo>
                    <a:pt x="29" y="134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gray">
            <a:xfrm>
              <a:off x="5551488" y="3179763"/>
              <a:ext cx="457200" cy="509588"/>
            </a:xfrm>
            <a:custGeom>
              <a:avLst/>
              <a:gdLst>
                <a:gd name="T0" fmla="*/ 60 w 122"/>
                <a:gd name="T1" fmla="*/ 136 h 136"/>
                <a:gd name="T2" fmla="*/ 16 w 122"/>
                <a:gd name="T3" fmla="*/ 115 h 136"/>
                <a:gd name="T4" fmla="*/ 0 w 122"/>
                <a:gd name="T5" fmla="*/ 68 h 136"/>
                <a:gd name="T6" fmla="*/ 17 w 122"/>
                <a:gd name="T7" fmla="*/ 19 h 136"/>
                <a:gd name="T8" fmla="*/ 62 w 122"/>
                <a:gd name="T9" fmla="*/ 0 h 136"/>
                <a:gd name="T10" fmla="*/ 105 w 122"/>
                <a:gd name="T11" fmla="*/ 19 h 136"/>
                <a:gd name="T12" fmla="*/ 122 w 122"/>
                <a:gd name="T13" fmla="*/ 68 h 136"/>
                <a:gd name="T14" fmla="*/ 104 w 122"/>
                <a:gd name="T15" fmla="*/ 117 h 136"/>
                <a:gd name="T16" fmla="*/ 60 w 122"/>
                <a:gd name="T17" fmla="*/ 136 h 136"/>
                <a:gd name="T18" fmla="*/ 61 w 122"/>
                <a:gd name="T19" fmla="*/ 112 h 136"/>
                <a:gd name="T20" fmla="*/ 90 w 122"/>
                <a:gd name="T21" fmla="*/ 68 h 136"/>
                <a:gd name="T22" fmla="*/ 83 w 122"/>
                <a:gd name="T23" fmla="*/ 36 h 136"/>
                <a:gd name="T24" fmla="*/ 62 w 122"/>
                <a:gd name="T25" fmla="*/ 24 h 136"/>
                <a:gd name="T26" fmla="*/ 39 w 122"/>
                <a:gd name="T27" fmla="*/ 36 h 136"/>
                <a:gd name="T28" fmla="*/ 32 w 122"/>
                <a:gd name="T29" fmla="*/ 68 h 136"/>
                <a:gd name="T30" fmla="*/ 39 w 122"/>
                <a:gd name="T31" fmla="*/ 101 h 136"/>
                <a:gd name="T32" fmla="*/ 61 w 122"/>
                <a:gd name="T33" fmla="*/ 11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136">
                  <a:moveTo>
                    <a:pt x="60" y="136"/>
                  </a:moveTo>
                  <a:cubicBezTo>
                    <a:pt x="40" y="136"/>
                    <a:pt x="26" y="129"/>
                    <a:pt x="16" y="115"/>
                  </a:cubicBezTo>
                  <a:cubicBezTo>
                    <a:pt x="5" y="102"/>
                    <a:pt x="0" y="86"/>
                    <a:pt x="0" y="68"/>
                  </a:cubicBezTo>
                  <a:cubicBezTo>
                    <a:pt x="0" y="48"/>
                    <a:pt x="6" y="32"/>
                    <a:pt x="17" y="19"/>
                  </a:cubicBezTo>
                  <a:cubicBezTo>
                    <a:pt x="28" y="7"/>
                    <a:pt x="43" y="0"/>
                    <a:pt x="62" y="0"/>
                  </a:cubicBezTo>
                  <a:cubicBezTo>
                    <a:pt x="79" y="0"/>
                    <a:pt x="94" y="6"/>
                    <a:pt x="105" y="19"/>
                  </a:cubicBezTo>
                  <a:cubicBezTo>
                    <a:pt x="116" y="31"/>
                    <a:pt x="122" y="48"/>
                    <a:pt x="122" y="68"/>
                  </a:cubicBezTo>
                  <a:cubicBezTo>
                    <a:pt x="122" y="88"/>
                    <a:pt x="116" y="105"/>
                    <a:pt x="104" y="117"/>
                  </a:cubicBezTo>
                  <a:cubicBezTo>
                    <a:pt x="92" y="130"/>
                    <a:pt x="78" y="136"/>
                    <a:pt x="60" y="136"/>
                  </a:cubicBezTo>
                  <a:close/>
                  <a:moveTo>
                    <a:pt x="61" y="112"/>
                  </a:moveTo>
                  <a:cubicBezTo>
                    <a:pt x="81" y="112"/>
                    <a:pt x="90" y="97"/>
                    <a:pt x="90" y="68"/>
                  </a:cubicBezTo>
                  <a:cubicBezTo>
                    <a:pt x="90" y="54"/>
                    <a:pt x="88" y="44"/>
                    <a:pt x="83" y="36"/>
                  </a:cubicBezTo>
                  <a:cubicBezTo>
                    <a:pt x="79" y="28"/>
                    <a:pt x="71" y="24"/>
                    <a:pt x="62" y="24"/>
                  </a:cubicBezTo>
                  <a:cubicBezTo>
                    <a:pt x="51" y="24"/>
                    <a:pt x="44" y="28"/>
                    <a:pt x="39" y="36"/>
                  </a:cubicBezTo>
                  <a:cubicBezTo>
                    <a:pt x="34" y="44"/>
                    <a:pt x="32" y="55"/>
                    <a:pt x="32" y="68"/>
                  </a:cubicBezTo>
                  <a:cubicBezTo>
                    <a:pt x="32" y="82"/>
                    <a:pt x="34" y="93"/>
                    <a:pt x="39" y="101"/>
                  </a:cubicBezTo>
                  <a:cubicBezTo>
                    <a:pt x="45" y="108"/>
                    <a:pt x="52" y="112"/>
                    <a:pt x="61" y="112"/>
                  </a:cubicBez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gray">
            <a:xfrm>
              <a:off x="6110288" y="3190875"/>
              <a:ext cx="401637" cy="498475"/>
            </a:xfrm>
            <a:custGeom>
              <a:avLst/>
              <a:gdLst>
                <a:gd name="T0" fmla="*/ 107 w 107"/>
                <a:gd name="T1" fmla="*/ 130 h 133"/>
                <a:gd name="T2" fmla="*/ 80 w 107"/>
                <a:gd name="T3" fmla="*/ 130 h 133"/>
                <a:gd name="T4" fmla="*/ 80 w 107"/>
                <a:gd name="T5" fmla="*/ 102 h 133"/>
                <a:gd name="T6" fmla="*/ 38 w 107"/>
                <a:gd name="T7" fmla="*/ 133 h 133"/>
                <a:gd name="T8" fmla="*/ 10 w 107"/>
                <a:gd name="T9" fmla="*/ 122 h 133"/>
                <a:gd name="T10" fmla="*/ 0 w 107"/>
                <a:gd name="T11" fmla="*/ 91 h 133"/>
                <a:gd name="T12" fmla="*/ 0 w 107"/>
                <a:gd name="T13" fmla="*/ 0 h 133"/>
                <a:gd name="T14" fmla="*/ 30 w 107"/>
                <a:gd name="T15" fmla="*/ 0 h 133"/>
                <a:gd name="T16" fmla="*/ 30 w 107"/>
                <a:gd name="T17" fmla="*/ 85 h 133"/>
                <a:gd name="T18" fmla="*/ 36 w 107"/>
                <a:gd name="T19" fmla="*/ 103 h 133"/>
                <a:gd name="T20" fmla="*/ 48 w 107"/>
                <a:gd name="T21" fmla="*/ 108 h 133"/>
                <a:gd name="T22" fmla="*/ 68 w 107"/>
                <a:gd name="T23" fmla="*/ 99 h 133"/>
                <a:gd name="T24" fmla="*/ 78 w 107"/>
                <a:gd name="T25" fmla="*/ 63 h 133"/>
                <a:gd name="T26" fmla="*/ 78 w 107"/>
                <a:gd name="T27" fmla="*/ 0 h 133"/>
                <a:gd name="T28" fmla="*/ 107 w 107"/>
                <a:gd name="T29" fmla="*/ 0 h 133"/>
                <a:gd name="T30" fmla="*/ 107 w 107"/>
                <a:gd name="T31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133">
                  <a:moveTo>
                    <a:pt x="107" y="130"/>
                  </a:moveTo>
                  <a:cubicBezTo>
                    <a:pt x="80" y="130"/>
                    <a:pt x="80" y="130"/>
                    <a:pt x="80" y="130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72" y="123"/>
                    <a:pt x="58" y="133"/>
                    <a:pt x="38" y="133"/>
                  </a:cubicBezTo>
                  <a:cubicBezTo>
                    <a:pt x="26" y="133"/>
                    <a:pt x="17" y="129"/>
                    <a:pt x="10" y="122"/>
                  </a:cubicBezTo>
                  <a:cubicBezTo>
                    <a:pt x="3" y="115"/>
                    <a:pt x="0" y="105"/>
                    <a:pt x="0" y="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85"/>
                    <a:pt x="30" y="85"/>
                    <a:pt x="30" y="85"/>
                  </a:cubicBezTo>
                  <a:cubicBezTo>
                    <a:pt x="30" y="94"/>
                    <a:pt x="32" y="101"/>
                    <a:pt x="36" y="103"/>
                  </a:cubicBezTo>
                  <a:cubicBezTo>
                    <a:pt x="40" y="106"/>
                    <a:pt x="44" y="108"/>
                    <a:pt x="48" y="108"/>
                  </a:cubicBezTo>
                  <a:cubicBezTo>
                    <a:pt x="54" y="108"/>
                    <a:pt x="61" y="105"/>
                    <a:pt x="68" y="99"/>
                  </a:cubicBezTo>
                  <a:cubicBezTo>
                    <a:pt x="74" y="94"/>
                    <a:pt x="78" y="81"/>
                    <a:pt x="78" y="63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7" y="0"/>
                    <a:pt x="107" y="0"/>
                    <a:pt x="107" y="0"/>
                  </a:cubicBezTo>
                  <a:lnTo>
                    <a:pt x="107" y="130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gray">
            <a:xfrm>
              <a:off x="6642100" y="3179763"/>
              <a:ext cx="434975" cy="666750"/>
            </a:xfrm>
            <a:custGeom>
              <a:avLst/>
              <a:gdLst>
                <a:gd name="T0" fmla="*/ 30 w 116"/>
                <a:gd name="T1" fmla="*/ 178 h 178"/>
                <a:gd name="T2" fmla="*/ 0 w 116"/>
                <a:gd name="T3" fmla="*/ 178 h 178"/>
                <a:gd name="T4" fmla="*/ 0 w 116"/>
                <a:gd name="T5" fmla="*/ 3 h 178"/>
                <a:gd name="T6" fmla="*/ 29 w 116"/>
                <a:gd name="T7" fmla="*/ 3 h 178"/>
                <a:gd name="T8" fmla="*/ 29 w 116"/>
                <a:gd name="T9" fmla="*/ 26 h 178"/>
                <a:gd name="T10" fmla="*/ 68 w 116"/>
                <a:gd name="T11" fmla="*/ 0 h 178"/>
                <a:gd name="T12" fmla="*/ 103 w 116"/>
                <a:gd name="T13" fmla="*/ 19 h 178"/>
                <a:gd name="T14" fmla="*/ 116 w 116"/>
                <a:gd name="T15" fmla="*/ 67 h 178"/>
                <a:gd name="T16" fmla="*/ 104 w 116"/>
                <a:gd name="T17" fmla="*/ 116 h 178"/>
                <a:gd name="T18" fmla="*/ 67 w 116"/>
                <a:gd name="T19" fmla="*/ 136 h 178"/>
                <a:gd name="T20" fmla="*/ 30 w 116"/>
                <a:gd name="T21" fmla="*/ 115 h 178"/>
                <a:gd name="T22" fmla="*/ 30 w 116"/>
                <a:gd name="T23" fmla="*/ 178 h 178"/>
                <a:gd name="T24" fmla="*/ 30 w 116"/>
                <a:gd name="T25" fmla="*/ 80 h 178"/>
                <a:gd name="T26" fmla="*/ 39 w 116"/>
                <a:gd name="T27" fmla="*/ 104 h 178"/>
                <a:gd name="T28" fmla="*/ 58 w 116"/>
                <a:gd name="T29" fmla="*/ 113 h 178"/>
                <a:gd name="T30" fmla="*/ 78 w 116"/>
                <a:gd name="T31" fmla="*/ 101 h 178"/>
                <a:gd name="T32" fmla="*/ 85 w 116"/>
                <a:gd name="T33" fmla="*/ 69 h 178"/>
                <a:gd name="T34" fmla="*/ 78 w 116"/>
                <a:gd name="T35" fmla="*/ 37 h 178"/>
                <a:gd name="T36" fmla="*/ 59 w 116"/>
                <a:gd name="T37" fmla="*/ 24 h 178"/>
                <a:gd name="T38" fmla="*/ 39 w 116"/>
                <a:gd name="T39" fmla="*/ 35 h 178"/>
                <a:gd name="T40" fmla="*/ 30 w 116"/>
                <a:gd name="T41" fmla="*/ 61 h 178"/>
                <a:gd name="T42" fmla="*/ 30 w 116"/>
                <a:gd name="T43" fmla="*/ 8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78">
                  <a:moveTo>
                    <a:pt x="30" y="178"/>
                  </a:moveTo>
                  <a:cubicBezTo>
                    <a:pt x="0" y="178"/>
                    <a:pt x="0" y="178"/>
                    <a:pt x="0" y="17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8" y="9"/>
                    <a:pt x="51" y="0"/>
                    <a:pt x="68" y="0"/>
                  </a:cubicBezTo>
                  <a:cubicBezTo>
                    <a:pt x="83" y="0"/>
                    <a:pt x="94" y="7"/>
                    <a:pt x="103" y="19"/>
                  </a:cubicBezTo>
                  <a:cubicBezTo>
                    <a:pt x="112" y="32"/>
                    <a:pt x="116" y="48"/>
                    <a:pt x="116" y="67"/>
                  </a:cubicBezTo>
                  <a:cubicBezTo>
                    <a:pt x="116" y="86"/>
                    <a:pt x="112" y="102"/>
                    <a:pt x="104" y="116"/>
                  </a:cubicBezTo>
                  <a:cubicBezTo>
                    <a:pt x="95" y="129"/>
                    <a:pt x="83" y="136"/>
                    <a:pt x="67" y="136"/>
                  </a:cubicBezTo>
                  <a:cubicBezTo>
                    <a:pt x="50" y="136"/>
                    <a:pt x="38" y="129"/>
                    <a:pt x="30" y="115"/>
                  </a:cubicBezTo>
                  <a:lnTo>
                    <a:pt x="30" y="178"/>
                  </a:lnTo>
                  <a:close/>
                  <a:moveTo>
                    <a:pt x="30" y="80"/>
                  </a:moveTo>
                  <a:cubicBezTo>
                    <a:pt x="30" y="89"/>
                    <a:pt x="33" y="97"/>
                    <a:pt x="39" y="104"/>
                  </a:cubicBezTo>
                  <a:cubicBezTo>
                    <a:pt x="44" y="110"/>
                    <a:pt x="51" y="113"/>
                    <a:pt x="58" y="113"/>
                  </a:cubicBezTo>
                  <a:cubicBezTo>
                    <a:pt x="67" y="113"/>
                    <a:pt x="74" y="109"/>
                    <a:pt x="78" y="101"/>
                  </a:cubicBezTo>
                  <a:cubicBezTo>
                    <a:pt x="83" y="92"/>
                    <a:pt x="85" y="82"/>
                    <a:pt x="85" y="69"/>
                  </a:cubicBezTo>
                  <a:cubicBezTo>
                    <a:pt x="85" y="56"/>
                    <a:pt x="83" y="45"/>
                    <a:pt x="78" y="37"/>
                  </a:cubicBezTo>
                  <a:cubicBezTo>
                    <a:pt x="74" y="29"/>
                    <a:pt x="67" y="24"/>
                    <a:pt x="59" y="24"/>
                  </a:cubicBezTo>
                  <a:cubicBezTo>
                    <a:pt x="51" y="24"/>
                    <a:pt x="44" y="28"/>
                    <a:pt x="39" y="35"/>
                  </a:cubicBezTo>
                  <a:cubicBezTo>
                    <a:pt x="33" y="41"/>
                    <a:pt x="30" y="50"/>
                    <a:pt x="30" y="61"/>
                  </a:cubicBezTo>
                  <a:lnTo>
                    <a:pt x="30" y="80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</p:grpSp>
      <p:grpSp>
        <p:nvGrpSpPr>
          <p:cNvPr id="79" name="Gruppieren 78"/>
          <p:cNvGrpSpPr/>
          <p:nvPr userDrawn="1"/>
        </p:nvGrpSpPr>
        <p:grpSpPr bwMode="gray">
          <a:xfrm>
            <a:off x="7437564" y="6354665"/>
            <a:ext cx="1322478" cy="221739"/>
            <a:chOff x="2068513" y="3006725"/>
            <a:chExt cx="5008562" cy="839788"/>
          </a:xfrm>
        </p:grpSpPr>
        <p:sp>
          <p:nvSpPr>
            <p:cNvPr id="80" name="Freeform 7"/>
            <p:cNvSpPr>
              <a:spLocks noEditPoints="1"/>
            </p:cNvSpPr>
            <p:nvPr userDrawn="1"/>
          </p:nvSpPr>
          <p:spPr bwMode="gray">
            <a:xfrm>
              <a:off x="3249613" y="3006725"/>
              <a:ext cx="1211262" cy="674688"/>
            </a:xfrm>
            <a:custGeom>
              <a:avLst/>
              <a:gdLst>
                <a:gd name="T0" fmla="*/ 68 w 323"/>
                <a:gd name="T1" fmla="*/ 107 h 180"/>
                <a:gd name="T2" fmla="*/ 59 w 323"/>
                <a:gd name="T3" fmla="*/ 107 h 180"/>
                <a:gd name="T4" fmla="*/ 59 w 323"/>
                <a:gd name="T5" fmla="*/ 137 h 180"/>
                <a:gd name="T6" fmla="*/ 72 w 323"/>
                <a:gd name="T7" fmla="*/ 137 h 180"/>
                <a:gd name="T8" fmla="*/ 91 w 323"/>
                <a:gd name="T9" fmla="*/ 122 h 180"/>
                <a:gd name="T10" fmla="*/ 68 w 323"/>
                <a:gd name="T11" fmla="*/ 107 h 180"/>
                <a:gd name="T12" fmla="*/ 68 w 323"/>
                <a:gd name="T13" fmla="*/ 43 h 180"/>
                <a:gd name="T14" fmla="*/ 59 w 323"/>
                <a:gd name="T15" fmla="*/ 43 h 180"/>
                <a:gd name="T16" fmla="*/ 59 w 323"/>
                <a:gd name="T17" fmla="*/ 69 h 180"/>
                <a:gd name="T18" fmla="*/ 72 w 323"/>
                <a:gd name="T19" fmla="*/ 69 h 180"/>
                <a:gd name="T20" fmla="*/ 84 w 323"/>
                <a:gd name="T21" fmla="*/ 57 h 180"/>
                <a:gd name="T22" fmla="*/ 68 w 323"/>
                <a:gd name="T23" fmla="*/ 43 h 180"/>
                <a:gd name="T24" fmla="*/ 209 w 323"/>
                <a:gd name="T25" fmla="*/ 114 h 180"/>
                <a:gd name="T26" fmla="*/ 237 w 323"/>
                <a:gd name="T27" fmla="*/ 114 h 180"/>
                <a:gd name="T28" fmla="*/ 223 w 323"/>
                <a:gd name="T29" fmla="*/ 62 h 180"/>
                <a:gd name="T30" fmla="*/ 209 w 323"/>
                <a:gd name="T31" fmla="*/ 114 h 180"/>
                <a:gd name="T32" fmla="*/ 0 w 323"/>
                <a:gd name="T33" fmla="*/ 180 h 180"/>
                <a:gd name="T34" fmla="*/ 69 w 323"/>
                <a:gd name="T35" fmla="*/ 180 h 180"/>
                <a:gd name="T36" fmla="*/ 99 w 323"/>
                <a:gd name="T37" fmla="*/ 180 h 180"/>
                <a:gd name="T38" fmla="*/ 128 w 323"/>
                <a:gd name="T39" fmla="*/ 170 h 180"/>
                <a:gd name="T40" fmla="*/ 124 w 323"/>
                <a:gd name="T41" fmla="*/ 180 h 180"/>
                <a:gd name="T42" fmla="*/ 193 w 323"/>
                <a:gd name="T43" fmla="*/ 180 h 180"/>
                <a:gd name="T44" fmla="*/ 200 w 323"/>
                <a:gd name="T45" fmla="*/ 158 h 180"/>
                <a:gd name="T46" fmla="*/ 248 w 323"/>
                <a:gd name="T47" fmla="*/ 158 h 180"/>
                <a:gd name="T48" fmla="*/ 255 w 323"/>
                <a:gd name="T49" fmla="*/ 180 h 180"/>
                <a:gd name="T50" fmla="*/ 323 w 323"/>
                <a:gd name="T51" fmla="*/ 180 h 180"/>
                <a:gd name="T52" fmla="*/ 259 w 323"/>
                <a:gd name="T53" fmla="*/ 0 h 180"/>
                <a:gd name="T54" fmla="*/ 187 w 323"/>
                <a:gd name="T55" fmla="*/ 0 h 180"/>
                <a:gd name="T56" fmla="*/ 146 w 323"/>
                <a:gd name="T57" fmla="*/ 118 h 180"/>
                <a:gd name="T58" fmla="*/ 136 w 323"/>
                <a:gd name="T59" fmla="*/ 99 h 180"/>
                <a:gd name="T60" fmla="*/ 120 w 323"/>
                <a:gd name="T61" fmla="*/ 87 h 180"/>
                <a:gd name="T62" fmla="*/ 142 w 323"/>
                <a:gd name="T63" fmla="*/ 46 h 180"/>
                <a:gd name="T64" fmla="*/ 83 w 323"/>
                <a:gd name="T65" fmla="*/ 0 h 180"/>
                <a:gd name="T66" fmla="*/ 0 w 323"/>
                <a:gd name="T67" fmla="*/ 0 h 180"/>
                <a:gd name="T68" fmla="*/ 0 w 323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3" h="180">
                  <a:moveTo>
                    <a:pt x="68" y="107"/>
                  </a:moveTo>
                  <a:cubicBezTo>
                    <a:pt x="59" y="107"/>
                    <a:pt x="59" y="107"/>
                    <a:pt x="59" y="10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72" y="137"/>
                    <a:pt x="72" y="137"/>
                    <a:pt x="72" y="137"/>
                  </a:cubicBezTo>
                  <a:cubicBezTo>
                    <a:pt x="72" y="137"/>
                    <a:pt x="91" y="137"/>
                    <a:pt x="91" y="122"/>
                  </a:cubicBezTo>
                  <a:cubicBezTo>
                    <a:pt x="91" y="106"/>
                    <a:pt x="68" y="107"/>
                    <a:pt x="68" y="107"/>
                  </a:cubicBezTo>
                  <a:close/>
                  <a:moveTo>
                    <a:pt x="68" y="43"/>
                  </a:moveTo>
                  <a:cubicBezTo>
                    <a:pt x="59" y="43"/>
                    <a:pt x="59" y="43"/>
                    <a:pt x="59" y="43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2" y="69"/>
                    <a:pt x="84" y="67"/>
                    <a:pt x="84" y="57"/>
                  </a:cubicBezTo>
                  <a:cubicBezTo>
                    <a:pt x="84" y="43"/>
                    <a:pt x="68" y="43"/>
                    <a:pt x="68" y="43"/>
                  </a:cubicBezTo>
                  <a:close/>
                  <a:moveTo>
                    <a:pt x="209" y="114"/>
                  </a:moveTo>
                  <a:cubicBezTo>
                    <a:pt x="237" y="114"/>
                    <a:pt x="237" y="114"/>
                    <a:pt x="237" y="114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09" y="114"/>
                    <a:pt x="209" y="114"/>
                    <a:pt x="209" y="114"/>
                  </a:cubicBezTo>
                  <a:close/>
                  <a:moveTo>
                    <a:pt x="0" y="180"/>
                  </a:moveTo>
                  <a:cubicBezTo>
                    <a:pt x="69" y="180"/>
                    <a:pt x="69" y="180"/>
                    <a:pt x="69" y="180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111" y="180"/>
                    <a:pt x="128" y="170"/>
                    <a:pt x="128" y="170"/>
                  </a:cubicBezTo>
                  <a:cubicBezTo>
                    <a:pt x="124" y="180"/>
                    <a:pt x="124" y="180"/>
                    <a:pt x="124" y="180"/>
                  </a:cubicBezTo>
                  <a:cubicBezTo>
                    <a:pt x="193" y="180"/>
                    <a:pt x="193" y="180"/>
                    <a:pt x="193" y="180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248" y="158"/>
                    <a:pt x="248" y="158"/>
                    <a:pt x="248" y="158"/>
                  </a:cubicBezTo>
                  <a:cubicBezTo>
                    <a:pt x="255" y="180"/>
                    <a:pt x="255" y="180"/>
                    <a:pt x="255" y="180"/>
                  </a:cubicBezTo>
                  <a:cubicBezTo>
                    <a:pt x="323" y="180"/>
                    <a:pt x="323" y="180"/>
                    <a:pt x="323" y="18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46" y="118"/>
                    <a:pt x="146" y="118"/>
                    <a:pt x="146" y="118"/>
                  </a:cubicBezTo>
                  <a:cubicBezTo>
                    <a:pt x="146" y="118"/>
                    <a:pt x="142" y="105"/>
                    <a:pt x="136" y="99"/>
                  </a:cubicBezTo>
                  <a:cubicBezTo>
                    <a:pt x="131" y="93"/>
                    <a:pt x="120" y="87"/>
                    <a:pt x="120" y="87"/>
                  </a:cubicBezTo>
                  <a:cubicBezTo>
                    <a:pt x="120" y="87"/>
                    <a:pt x="142" y="82"/>
                    <a:pt x="142" y="46"/>
                  </a:cubicBezTo>
                  <a:cubicBezTo>
                    <a:pt x="142" y="10"/>
                    <a:pt x="100" y="0"/>
                    <a:pt x="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lose/>
                </a:path>
              </a:pathLst>
            </a:custGeom>
            <a:solidFill>
              <a:srgbClr val="003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81" name="Freeform 8"/>
            <p:cNvSpPr>
              <a:spLocks noEditPoints="1"/>
            </p:cNvSpPr>
            <p:nvPr userDrawn="1"/>
          </p:nvSpPr>
          <p:spPr bwMode="gray">
            <a:xfrm>
              <a:off x="2068513" y="3006725"/>
              <a:ext cx="1154112" cy="674688"/>
            </a:xfrm>
            <a:custGeom>
              <a:avLst/>
              <a:gdLst>
                <a:gd name="T0" fmla="*/ 605 w 727"/>
                <a:gd name="T1" fmla="*/ 288 h 425"/>
                <a:gd name="T2" fmla="*/ 605 w 727"/>
                <a:gd name="T3" fmla="*/ 0 h 425"/>
                <a:gd name="T4" fmla="*/ 449 w 727"/>
                <a:gd name="T5" fmla="*/ 0 h 425"/>
                <a:gd name="T6" fmla="*/ 449 w 727"/>
                <a:gd name="T7" fmla="*/ 364 h 425"/>
                <a:gd name="T8" fmla="*/ 316 w 727"/>
                <a:gd name="T9" fmla="*/ 0 h 425"/>
                <a:gd name="T10" fmla="*/ 146 w 727"/>
                <a:gd name="T11" fmla="*/ 0 h 425"/>
                <a:gd name="T12" fmla="*/ 0 w 727"/>
                <a:gd name="T13" fmla="*/ 425 h 425"/>
                <a:gd name="T14" fmla="*/ 165 w 727"/>
                <a:gd name="T15" fmla="*/ 425 h 425"/>
                <a:gd name="T16" fmla="*/ 177 w 727"/>
                <a:gd name="T17" fmla="*/ 373 h 425"/>
                <a:gd name="T18" fmla="*/ 293 w 727"/>
                <a:gd name="T19" fmla="*/ 373 h 425"/>
                <a:gd name="T20" fmla="*/ 305 w 727"/>
                <a:gd name="T21" fmla="*/ 425 h 425"/>
                <a:gd name="T22" fmla="*/ 727 w 727"/>
                <a:gd name="T23" fmla="*/ 425 h 425"/>
                <a:gd name="T24" fmla="*/ 727 w 727"/>
                <a:gd name="T25" fmla="*/ 288 h 425"/>
                <a:gd name="T26" fmla="*/ 605 w 727"/>
                <a:gd name="T27" fmla="*/ 288 h 425"/>
                <a:gd name="T28" fmla="*/ 203 w 727"/>
                <a:gd name="T29" fmla="*/ 269 h 425"/>
                <a:gd name="T30" fmla="*/ 236 w 727"/>
                <a:gd name="T31" fmla="*/ 146 h 425"/>
                <a:gd name="T32" fmla="*/ 267 w 727"/>
                <a:gd name="T33" fmla="*/ 269 h 425"/>
                <a:gd name="T34" fmla="*/ 203 w 727"/>
                <a:gd name="T35" fmla="*/ 269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7" h="425">
                  <a:moveTo>
                    <a:pt x="605" y="288"/>
                  </a:moveTo>
                  <a:lnTo>
                    <a:pt x="605" y="0"/>
                  </a:lnTo>
                  <a:lnTo>
                    <a:pt x="449" y="0"/>
                  </a:lnTo>
                  <a:lnTo>
                    <a:pt x="449" y="364"/>
                  </a:lnTo>
                  <a:lnTo>
                    <a:pt x="316" y="0"/>
                  </a:lnTo>
                  <a:lnTo>
                    <a:pt x="146" y="0"/>
                  </a:lnTo>
                  <a:lnTo>
                    <a:pt x="0" y="425"/>
                  </a:lnTo>
                  <a:lnTo>
                    <a:pt x="165" y="425"/>
                  </a:lnTo>
                  <a:lnTo>
                    <a:pt x="177" y="373"/>
                  </a:lnTo>
                  <a:lnTo>
                    <a:pt x="293" y="373"/>
                  </a:lnTo>
                  <a:lnTo>
                    <a:pt x="305" y="425"/>
                  </a:lnTo>
                  <a:lnTo>
                    <a:pt x="727" y="425"/>
                  </a:lnTo>
                  <a:lnTo>
                    <a:pt x="727" y="288"/>
                  </a:lnTo>
                  <a:lnTo>
                    <a:pt x="605" y="288"/>
                  </a:lnTo>
                  <a:close/>
                  <a:moveTo>
                    <a:pt x="203" y="269"/>
                  </a:moveTo>
                  <a:lnTo>
                    <a:pt x="236" y="146"/>
                  </a:lnTo>
                  <a:lnTo>
                    <a:pt x="267" y="269"/>
                  </a:lnTo>
                  <a:lnTo>
                    <a:pt x="203" y="269"/>
                  </a:lnTo>
                  <a:close/>
                </a:path>
              </a:pathLst>
            </a:custGeom>
            <a:solidFill>
              <a:srgbClr val="003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82" name="Freeform 9"/>
            <p:cNvSpPr>
              <a:spLocks/>
            </p:cNvSpPr>
            <p:nvPr userDrawn="1"/>
          </p:nvSpPr>
          <p:spPr bwMode="gray">
            <a:xfrm>
              <a:off x="4591050" y="3006725"/>
              <a:ext cx="536575" cy="682625"/>
            </a:xfrm>
            <a:custGeom>
              <a:avLst/>
              <a:gdLst>
                <a:gd name="T0" fmla="*/ 143 w 143"/>
                <a:gd name="T1" fmla="*/ 89 h 182"/>
                <a:gd name="T2" fmla="*/ 143 w 143"/>
                <a:gd name="T3" fmla="*/ 179 h 182"/>
                <a:gd name="T4" fmla="*/ 129 w 143"/>
                <a:gd name="T5" fmla="*/ 179 h 182"/>
                <a:gd name="T6" fmla="*/ 119 w 143"/>
                <a:gd name="T7" fmla="*/ 156 h 182"/>
                <a:gd name="T8" fmla="*/ 71 w 143"/>
                <a:gd name="T9" fmla="*/ 182 h 182"/>
                <a:gd name="T10" fmla="*/ 17 w 143"/>
                <a:gd name="T11" fmla="*/ 155 h 182"/>
                <a:gd name="T12" fmla="*/ 0 w 143"/>
                <a:gd name="T13" fmla="*/ 91 h 182"/>
                <a:gd name="T14" fmla="*/ 19 w 143"/>
                <a:gd name="T15" fmla="*/ 27 h 182"/>
                <a:gd name="T16" fmla="*/ 75 w 143"/>
                <a:gd name="T17" fmla="*/ 0 h 182"/>
                <a:gd name="T18" fmla="*/ 119 w 143"/>
                <a:gd name="T19" fmla="*/ 16 h 182"/>
                <a:gd name="T20" fmla="*/ 140 w 143"/>
                <a:gd name="T21" fmla="*/ 54 h 182"/>
                <a:gd name="T22" fmla="*/ 113 w 143"/>
                <a:gd name="T23" fmla="*/ 59 h 182"/>
                <a:gd name="T24" fmla="*/ 76 w 143"/>
                <a:gd name="T25" fmla="*/ 27 h 182"/>
                <a:gd name="T26" fmla="*/ 45 w 143"/>
                <a:gd name="T27" fmla="*/ 42 h 182"/>
                <a:gd name="T28" fmla="*/ 33 w 143"/>
                <a:gd name="T29" fmla="*/ 89 h 182"/>
                <a:gd name="T30" fmla="*/ 75 w 143"/>
                <a:gd name="T31" fmla="*/ 156 h 182"/>
                <a:gd name="T32" fmla="*/ 102 w 143"/>
                <a:gd name="T33" fmla="*/ 145 h 182"/>
                <a:gd name="T34" fmla="*/ 113 w 143"/>
                <a:gd name="T35" fmla="*/ 115 h 182"/>
                <a:gd name="T36" fmla="*/ 76 w 143"/>
                <a:gd name="T37" fmla="*/ 115 h 182"/>
                <a:gd name="T38" fmla="*/ 76 w 143"/>
                <a:gd name="T39" fmla="*/ 89 h 182"/>
                <a:gd name="T40" fmla="*/ 143 w 143"/>
                <a:gd name="T41" fmla="*/ 8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" h="182">
                  <a:moveTo>
                    <a:pt x="143" y="89"/>
                  </a:moveTo>
                  <a:cubicBezTo>
                    <a:pt x="143" y="179"/>
                    <a:pt x="143" y="179"/>
                    <a:pt x="143" y="179"/>
                  </a:cubicBezTo>
                  <a:cubicBezTo>
                    <a:pt x="129" y="179"/>
                    <a:pt x="129" y="179"/>
                    <a:pt x="129" y="179"/>
                  </a:cubicBezTo>
                  <a:cubicBezTo>
                    <a:pt x="119" y="156"/>
                    <a:pt x="119" y="156"/>
                    <a:pt x="119" y="156"/>
                  </a:cubicBezTo>
                  <a:cubicBezTo>
                    <a:pt x="109" y="173"/>
                    <a:pt x="93" y="182"/>
                    <a:pt x="71" y="182"/>
                  </a:cubicBezTo>
                  <a:cubicBezTo>
                    <a:pt x="47" y="182"/>
                    <a:pt x="29" y="173"/>
                    <a:pt x="17" y="155"/>
                  </a:cubicBezTo>
                  <a:cubicBezTo>
                    <a:pt x="5" y="137"/>
                    <a:pt x="0" y="115"/>
                    <a:pt x="0" y="91"/>
                  </a:cubicBezTo>
                  <a:cubicBezTo>
                    <a:pt x="0" y="66"/>
                    <a:pt x="6" y="44"/>
                    <a:pt x="19" y="27"/>
                  </a:cubicBezTo>
                  <a:cubicBezTo>
                    <a:pt x="33" y="9"/>
                    <a:pt x="51" y="0"/>
                    <a:pt x="75" y="0"/>
                  </a:cubicBezTo>
                  <a:cubicBezTo>
                    <a:pt x="93" y="0"/>
                    <a:pt x="107" y="6"/>
                    <a:pt x="119" y="16"/>
                  </a:cubicBezTo>
                  <a:cubicBezTo>
                    <a:pt x="130" y="26"/>
                    <a:pt x="137" y="39"/>
                    <a:pt x="140" y="54"/>
                  </a:cubicBezTo>
                  <a:cubicBezTo>
                    <a:pt x="113" y="59"/>
                    <a:pt x="113" y="59"/>
                    <a:pt x="113" y="59"/>
                  </a:cubicBezTo>
                  <a:cubicBezTo>
                    <a:pt x="108" y="38"/>
                    <a:pt x="95" y="27"/>
                    <a:pt x="76" y="27"/>
                  </a:cubicBezTo>
                  <a:cubicBezTo>
                    <a:pt x="63" y="27"/>
                    <a:pt x="53" y="32"/>
                    <a:pt x="45" y="42"/>
                  </a:cubicBezTo>
                  <a:cubicBezTo>
                    <a:pt x="37" y="52"/>
                    <a:pt x="33" y="68"/>
                    <a:pt x="33" y="89"/>
                  </a:cubicBezTo>
                  <a:cubicBezTo>
                    <a:pt x="33" y="134"/>
                    <a:pt x="47" y="156"/>
                    <a:pt x="75" y="156"/>
                  </a:cubicBezTo>
                  <a:cubicBezTo>
                    <a:pt x="86" y="156"/>
                    <a:pt x="95" y="152"/>
                    <a:pt x="102" y="145"/>
                  </a:cubicBezTo>
                  <a:cubicBezTo>
                    <a:pt x="109" y="137"/>
                    <a:pt x="113" y="127"/>
                    <a:pt x="113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89"/>
                    <a:pt x="76" y="89"/>
                    <a:pt x="76" y="89"/>
                  </a:cubicBezTo>
                  <a:lnTo>
                    <a:pt x="143" y="89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83" name="Freeform 10"/>
            <p:cNvSpPr>
              <a:spLocks/>
            </p:cNvSpPr>
            <p:nvPr userDrawn="1"/>
          </p:nvSpPr>
          <p:spPr bwMode="gray">
            <a:xfrm>
              <a:off x="5254625" y="3175000"/>
              <a:ext cx="247650" cy="503238"/>
            </a:xfrm>
            <a:custGeom>
              <a:avLst/>
              <a:gdLst>
                <a:gd name="T0" fmla="*/ 29 w 66"/>
                <a:gd name="T1" fmla="*/ 134 h 134"/>
                <a:gd name="T2" fmla="*/ 0 w 66"/>
                <a:gd name="T3" fmla="*/ 134 h 134"/>
                <a:gd name="T4" fmla="*/ 0 w 66"/>
                <a:gd name="T5" fmla="*/ 4 h 134"/>
                <a:gd name="T6" fmla="*/ 27 w 66"/>
                <a:gd name="T7" fmla="*/ 4 h 134"/>
                <a:gd name="T8" fmla="*/ 27 w 66"/>
                <a:gd name="T9" fmla="*/ 35 h 134"/>
                <a:gd name="T10" fmla="*/ 42 w 66"/>
                <a:gd name="T11" fmla="*/ 8 h 134"/>
                <a:gd name="T12" fmla="*/ 63 w 66"/>
                <a:gd name="T13" fmla="*/ 0 h 134"/>
                <a:gd name="T14" fmla="*/ 66 w 66"/>
                <a:gd name="T15" fmla="*/ 0 h 134"/>
                <a:gd name="T16" fmla="*/ 66 w 66"/>
                <a:gd name="T17" fmla="*/ 32 h 134"/>
                <a:gd name="T18" fmla="*/ 37 w 66"/>
                <a:gd name="T19" fmla="*/ 46 h 134"/>
                <a:gd name="T20" fmla="*/ 29 w 66"/>
                <a:gd name="T21" fmla="*/ 74 h 134"/>
                <a:gd name="T22" fmla="*/ 29 w 66"/>
                <a:gd name="T2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34">
                  <a:moveTo>
                    <a:pt x="29" y="134"/>
                  </a:moveTo>
                  <a:cubicBezTo>
                    <a:pt x="0" y="134"/>
                    <a:pt x="0" y="134"/>
                    <a:pt x="0" y="1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30" y="23"/>
                    <a:pt x="36" y="14"/>
                    <a:pt x="42" y="8"/>
                  </a:cubicBezTo>
                  <a:cubicBezTo>
                    <a:pt x="49" y="3"/>
                    <a:pt x="56" y="0"/>
                    <a:pt x="63" y="0"/>
                  </a:cubicBezTo>
                  <a:cubicBezTo>
                    <a:pt x="64" y="0"/>
                    <a:pt x="65" y="0"/>
                    <a:pt x="66" y="0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51" y="32"/>
                    <a:pt x="42" y="37"/>
                    <a:pt x="37" y="46"/>
                  </a:cubicBezTo>
                  <a:cubicBezTo>
                    <a:pt x="32" y="56"/>
                    <a:pt x="29" y="65"/>
                    <a:pt x="29" y="74"/>
                  </a:cubicBezTo>
                  <a:lnTo>
                    <a:pt x="29" y="134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84" name="Freeform 11"/>
            <p:cNvSpPr>
              <a:spLocks noEditPoints="1"/>
            </p:cNvSpPr>
            <p:nvPr userDrawn="1"/>
          </p:nvSpPr>
          <p:spPr bwMode="gray">
            <a:xfrm>
              <a:off x="5551488" y="3179763"/>
              <a:ext cx="457200" cy="509588"/>
            </a:xfrm>
            <a:custGeom>
              <a:avLst/>
              <a:gdLst>
                <a:gd name="T0" fmla="*/ 60 w 122"/>
                <a:gd name="T1" fmla="*/ 136 h 136"/>
                <a:gd name="T2" fmla="*/ 16 w 122"/>
                <a:gd name="T3" fmla="*/ 115 h 136"/>
                <a:gd name="T4" fmla="*/ 0 w 122"/>
                <a:gd name="T5" fmla="*/ 68 h 136"/>
                <a:gd name="T6" fmla="*/ 17 w 122"/>
                <a:gd name="T7" fmla="*/ 19 h 136"/>
                <a:gd name="T8" fmla="*/ 62 w 122"/>
                <a:gd name="T9" fmla="*/ 0 h 136"/>
                <a:gd name="T10" fmla="*/ 105 w 122"/>
                <a:gd name="T11" fmla="*/ 19 h 136"/>
                <a:gd name="T12" fmla="*/ 122 w 122"/>
                <a:gd name="T13" fmla="*/ 68 h 136"/>
                <a:gd name="T14" fmla="*/ 104 w 122"/>
                <a:gd name="T15" fmla="*/ 117 h 136"/>
                <a:gd name="T16" fmla="*/ 60 w 122"/>
                <a:gd name="T17" fmla="*/ 136 h 136"/>
                <a:gd name="T18" fmla="*/ 61 w 122"/>
                <a:gd name="T19" fmla="*/ 112 h 136"/>
                <a:gd name="T20" fmla="*/ 90 w 122"/>
                <a:gd name="T21" fmla="*/ 68 h 136"/>
                <a:gd name="T22" fmla="*/ 83 w 122"/>
                <a:gd name="T23" fmla="*/ 36 h 136"/>
                <a:gd name="T24" fmla="*/ 62 w 122"/>
                <a:gd name="T25" fmla="*/ 24 h 136"/>
                <a:gd name="T26" fmla="*/ 39 w 122"/>
                <a:gd name="T27" fmla="*/ 36 h 136"/>
                <a:gd name="T28" fmla="*/ 32 w 122"/>
                <a:gd name="T29" fmla="*/ 68 h 136"/>
                <a:gd name="T30" fmla="*/ 39 w 122"/>
                <a:gd name="T31" fmla="*/ 101 h 136"/>
                <a:gd name="T32" fmla="*/ 61 w 122"/>
                <a:gd name="T33" fmla="*/ 11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136">
                  <a:moveTo>
                    <a:pt x="60" y="136"/>
                  </a:moveTo>
                  <a:cubicBezTo>
                    <a:pt x="40" y="136"/>
                    <a:pt x="26" y="129"/>
                    <a:pt x="16" y="115"/>
                  </a:cubicBezTo>
                  <a:cubicBezTo>
                    <a:pt x="5" y="102"/>
                    <a:pt x="0" y="86"/>
                    <a:pt x="0" y="68"/>
                  </a:cubicBezTo>
                  <a:cubicBezTo>
                    <a:pt x="0" y="48"/>
                    <a:pt x="6" y="32"/>
                    <a:pt x="17" y="19"/>
                  </a:cubicBezTo>
                  <a:cubicBezTo>
                    <a:pt x="28" y="7"/>
                    <a:pt x="43" y="0"/>
                    <a:pt x="62" y="0"/>
                  </a:cubicBezTo>
                  <a:cubicBezTo>
                    <a:pt x="79" y="0"/>
                    <a:pt x="94" y="6"/>
                    <a:pt x="105" y="19"/>
                  </a:cubicBezTo>
                  <a:cubicBezTo>
                    <a:pt x="116" y="31"/>
                    <a:pt x="122" y="48"/>
                    <a:pt x="122" y="68"/>
                  </a:cubicBezTo>
                  <a:cubicBezTo>
                    <a:pt x="122" y="88"/>
                    <a:pt x="116" y="105"/>
                    <a:pt x="104" y="117"/>
                  </a:cubicBezTo>
                  <a:cubicBezTo>
                    <a:pt x="92" y="130"/>
                    <a:pt x="78" y="136"/>
                    <a:pt x="60" y="136"/>
                  </a:cubicBezTo>
                  <a:close/>
                  <a:moveTo>
                    <a:pt x="61" y="112"/>
                  </a:moveTo>
                  <a:cubicBezTo>
                    <a:pt x="81" y="112"/>
                    <a:pt x="90" y="97"/>
                    <a:pt x="90" y="68"/>
                  </a:cubicBezTo>
                  <a:cubicBezTo>
                    <a:pt x="90" y="54"/>
                    <a:pt x="88" y="44"/>
                    <a:pt x="83" y="36"/>
                  </a:cubicBezTo>
                  <a:cubicBezTo>
                    <a:pt x="79" y="28"/>
                    <a:pt x="71" y="24"/>
                    <a:pt x="62" y="24"/>
                  </a:cubicBezTo>
                  <a:cubicBezTo>
                    <a:pt x="51" y="24"/>
                    <a:pt x="44" y="28"/>
                    <a:pt x="39" y="36"/>
                  </a:cubicBezTo>
                  <a:cubicBezTo>
                    <a:pt x="34" y="44"/>
                    <a:pt x="32" y="55"/>
                    <a:pt x="32" y="68"/>
                  </a:cubicBezTo>
                  <a:cubicBezTo>
                    <a:pt x="32" y="82"/>
                    <a:pt x="34" y="93"/>
                    <a:pt x="39" y="101"/>
                  </a:cubicBezTo>
                  <a:cubicBezTo>
                    <a:pt x="45" y="108"/>
                    <a:pt x="52" y="112"/>
                    <a:pt x="61" y="112"/>
                  </a:cubicBez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85" name="Freeform 12"/>
            <p:cNvSpPr>
              <a:spLocks/>
            </p:cNvSpPr>
            <p:nvPr userDrawn="1"/>
          </p:nvSpPr>
          <p:spPr bwMode="gray">
            <a:xfrm>
              <a:off x="6110288" y="3190875"/>
              <a:ext cx="401637" cy="498475"/>
            </a:xfrm>
            <a:custGeom>
              <a:avLst/>
              <a:gdLst>
                <a:gd name="T0" fmla="*/ 107 w 107"/>
                <a:gd name="T1" fmla="*/ 130 h 133"/>
                <a:gd name="T2" fmla="*/ 80 w 107"/>
                <a:gd name="T3" fmla="*/ 130 h 133"/>
                <a:gd name="T4" fmla="*/ 80 w 107"/>
                <a:gd name="T5" fmla="*/ 102 h 133"/>
                <a:gd name="T6" fmla="*/ 38 w 107"/>
                <a:gd name="T7" fmla="*/ 133 h 133"/>
                <a:gd name="T8" fmla="*/ 10 w 107"/>
                <a:gd name="T9" fmla="*/ 122 h 133"/>
                <a:gd name="T10" fmla="*/ 0 w 107"/>
                <a:gd name="T11" fmla="*/ 91 h 133"/>
                <a:gd name="T12" fmla="*/ 0 w 107"/>
                <a:gd name="T13" fmla="*/ 0 h 133"/>
                <a:gd name="T14" fmla="*/ 30 w 107"/>
                <a:gd name="T15" fmla="*/ 0 h 133"/>
                <a:gd name="T16" fmla="*/ 30 w 107"/>
                <a:gd name="T17" fmla="*/ 85 h 133"/>
                <a:gd name="T18" fmla="*/ 36 w 107"/>
                <a:gd name="T19" fmla="*/ 103 h 133"/>
                <a:gd name="T20" fmla="*/ 48 w 107"/>
                <a:gd name="T21" fmla="*/ 108 h 133"/>
                <a:gd name="T22" fmla="*/ 68 w 107"/>
                <a:gd name="T23" fmla="*/ 99 h 133"/>
                <a:gd name="T24" fmla="*/ 78 w 107"/>
                <a:gd name="T25" fmla="*/ 63 h 133"/>
                <a:gd name="T26" fmla="*/ 78 w 107"/>
                <a:gd name="T27" fmla="*/ 0 h 133"/>
                <a:gd name="T28" fmla="*/ 107 w 107"/>
                <a:gd name="T29" fmla="*/ 0 h 133"/>
                <a:gd name="T30" fmla="*/ 107 w 107"/>
                <a:gd name="T31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133">
                  <a:moveTo>
                    <a:pt x="107" y="130"/>
                  </a:moveTo>
                  <a:cubicBezTo>
                    <a:pt x="80" y="130"/>
                    <a:pt x="80" y="130"/>
                    <a:pt x="80" y="130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72" y="123"/>
                    <a:pt x="58" y="133"/>
                    <a:pt x="38" y="133"/>
                  </a:cubicBezTo>
                  <a:cubicBezTo>
                    <a:pt x="26" y="133"/>
                    <a:pt x="17" y="129"/>
                    <a:pt x="10" y="122"/>
                  </a:cubicBezTo>
                  <a:cubicBezTo>
                    <a:pt x="3" y="115"/>
                    <a:pt x="0" y="105"/>
                    <a:pt x="0" y="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85"/>
                    <a:pt x="30" y="85"/>
                    <a:pt x="30" y="85"/>
                  </a:cubicBezTo>
                  <a:cubicBezTo>
                    <a:pt x="30" y="94"/>
                    <a:pt x="32" y="101"/>
                    <a:pt x="36" y="103"/>
                  </a:cubicBezTo>
                  <a:cubicBezTo>
                    <a:pt x="40" y="106"/>
                    <a:pt x="44" y="108"/>
                    <a:pt x="48" y="108"/>
                  </a:cubicBezTo>
                  <a:cubicBezTo>
                    <a:pt x="54" y="108"/>
                    <a:pt x="61" y="105"/>
                    <a:pt x="68" y="99"/>
                  </a:cubicBezTo>
                  <a:cubicBezTo>
                    <a:pt x="74" y="94"/>
                    <a:pt x="78" y="81"/>
                    <a:pt x="78" y="63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7" y="0"/>
                    <a:pt x="107" y="0"/>
                    <a:pt x="107" y="0"/>
                  </a:cubicBezTo>
                  <a:lnTo>
                    <a:pt x="107" y="130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86" name="Freeform 13"/>
            <p:cNvSpPr>
              <a:spLocks noEditPoints="1"/>
            </p:cNvSpPr>
            <p:nvPr userDrawn="1"/>
          </p:nvSpPr>
          <p:spPr bwMode="gray">
            <a:xfrm>
              <a:off x="6642100" y="3179763"/>
              <a:ext cx="434975" cy="666750"/>
            </a:xfrm>
            <a:custGeom>
              <a:avLst/>
              <a:gdLst>
                <a:gd name="T0" fmla="*/ 30 w 116"/>
                <a:gd name="T1" fmla="*/ 178 h 178"/>
                <a:gd name="T2" fmla="*/ 0 w 116"/>
                <a:gd name="T3" fmla="*/ 178 h 178"/>
                <a:gd name="T4" fmla="*/ 0 w 116"/>
                <a:gd name="T5" fmla="*/ 3 h 178"/>
                <a:gd name="T6" fmla="*/ 29 w 116"/>
                <a:gd name="T7" fmla="*/ 3 h 178"/>
                <a:gd name="T8" fmla="*/ 29 w 116"/>
                <a:gd name="T9" fmla="*/ 26 h 178"/>
                <a:gd name="T10" fmla="*/ 68 w 116"/>
                <a:gd name="T11" fmla="*/ 0 h 178"/>
                <a:gd name="T12" fmla="*/ 103 w 116"/>
                <a:gd name="T13" fmla="*/ 19 h 178"/>
                <a:gd name="T14" fmla="*/ 116 w 116"/>
                <a:gd name="T15" fmla="*/ 67 h 178"/>
                <a:gd name="T16" fmla="*/ 104 w 116"/>
                <a:gd name="T17" fmla="*/ 116 h 178"/>
                <a:gd name="T18" fmla="*/ 67 w 116"/>
                <a:gd name="T19" fmla="*/ 136 h 178"/>
                <a:gd name="T20" fmla="*/ 30 w 116"/>
                <a:gd name="T21" fmla="*/ 115 h 178"/>
                <a:gd name="T22" fmla="*/ 30 w 116"/>
                <a:gd name="T23" fmla="*/ 178 h 178"/>
                <a:gd name="T24" fmla="*/ 30 w 116"/>
                <a:gd name="T25" fmla="*/ 80 h 178"/>
                <a:gd name="T26" fmla="*/ 39 w 116"/>
                <a:gd name="T27" fmla="*/ 104 h 178"/>
                <a:gd name="T28" fmla="*/ 58 w 116"/>
                <a:gd name="T29" fmla="*/ 113 h 178"/>
                <a:gd name="T30" fmla="*/ 78 w 116"/>
                <a:gd name="T31" fmla="*/ 101 h 178"/>
                <a:gd name="T32" fmla="*/ 85 w 116"/>
                <a:gd name="T33" fmla="*/ 69 h 178"/>
                <a:gd name="T34" fmla="*/ 78 w 116"/>
                <a:gd name="T35" fmla="*/ 37 h 178"/>
                <a:gd name="T36" fmla="*/ 59 w 116"/>
                <a:gd name="T37" fmla="*/ 24 h 178"/>
                <a:gd name="T38" fmla="*/ 39 w 116"/>
                <a:gd name="T39" fmla="*/ 35 h 178"/>
                <a:gd name="T40" fmla="*/ 30 w 116"/>
                <a:gd name="T41" fmla="*/ 61 h 178"/>
                <a:gd name="T42" fmla="*/ 30 w 116"/>
                <a:gd name="T43" fmla="*/ 8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78">
                  <a:moveTo>
                    <a:pt x="30" y="178"/>
                  </a:moveTo>
                  <a:cubicBezTo>
                    <a:pt x="0" y="178"/>
                    <a:pt x="0" y="178"/>
                    <a:pt x="0" y="17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8" y="9"/>
                    <a:pt x="51" y="0"/>
                    <a:pt x="68" y="0"/>
                  </a:cubicBezTo>
                  <a:cubicBezTo>
                    <a:pt x="83" y="0"/>
                    <a:pt x="94" y="7"/>
                    <a:pt x="103" y="19"/>
                  </a:cubicBezTo>
                  <a:cubicBezTo>
                    <a:pt x="112" y="32"/>
                    <a:pt x="116" y="48"/>
                    <a:pt x="116" y="67"/>
                  </a:cubicBezTo>
                  <a:cubicBezTo>
                    <a:pt x="116" y="86"/>
                    <a:pt x="112" y="102"/>
                    <a:pt x="104" y="116"/>
                  </a:cubicBezTo>
                  <a:cubicBezTo>
                    <a:pt x="95" y="129"/>
                    <a:pt x="83" y="136"/>
                    <a:pt x="67" y="136"/>
                  </a:cubicBezTo>
                  <a:cubicBezTo>
                    <a:pt x="50" y="136"/>
                    <a:pt x="38" y="129"/>
                    <a:pt x="30" y="115"/>
                  </a:cubicBezTo>
                  <a:lnTo>
                    <a:pt x="30" y="178"/>
                  </a:lnTo>
                  <a:close/>
                  <a:moveTo>
                    <a:pt x="30" y="80"/>
                  </a:moveTo>
                  <a:cubicBezTo>
                    <a:pt x="30" y="89"/>
                    <a:pt x="33" y="97"/>
                    <a:pt x="39" y="104"/>
                  </a:cubicBezTo>
                  <a:cubicBezTo>
                    <a:pt x="44" y="110"/>
                    <a:pt x="51" y="113"/>
                    <a:pt x="58" y="113"/>
                  </a:cubicBezTo>
                  <a:cubicBezTo>
                    <a:pt x="67" y="113"/>
                    <a:pt x="74" y="109"/>
                    <a:pt x="78" y="101"/>
                  </a:cubicBezTo>
                  <a:cubicBezTo>
                    <a:pt x="83" y="92"/>
                    <a:pt x="85" y="82"/>
                    <a:pt x="85" y="69"/>
                  </a:cubicBezTo>
                  <a:cubicBezTo>
                    <a:pt x="85" y="56"/>
                    <a:pt x="83" y="45"/>
                    <a:pt x="78" y="37"/>
                  </a:cubicBezTo>
                  <a:cubicBezTo>
                    <a:pt x="74" y="29"/>
                    <a:pt x="67" y="24"/>
                    <a:pt x="59" y="24"/>
                  </a:cubicBezTo>
                  <a:cubicBezTo>
                    <a:pt x="51" y="24"/>
                    <a:pt x="44" y="28"/>
                    <a:pt x="39" y="35"/>
                  </a:cubicBezTo>
                  <a:cubicBezTo>
                    <a:pt x="33" y="41"/>
                    <a:pt x="30" y="50"/>
                    <a:pt x="30" y="61"/>
                  </a:cubicBezTo>
                  <a:lnTo>
                    <a:pt x="30" y="80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</p:grpSp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6644" y="247739"/>
            <a:ext cx="2497043" cy="118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2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Prozess mit Zie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68299" y="1319213"/>
            <a:ext cx="8391600" cy="27781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31428" y="2778125"/>
            <a:ext cx="3573320" cy="3258344"/>
          </a:xfrm>
          <a:ln w="9525">
            <a:solidFill>
              <a:schemeClr val="tx2"/>
            </a:solidFill>
          </a:ln>
        </p:spPr>
        <p:txBody>
          <a:bodyPr lIns="324000" tIns="324000" rIns="324000" bIns="324000"/>
          <a:lstStyle>
            <a:lvl1pPr>
              <a:defRPr sz="1400"/>
            </a:lvl1pPr>
            <a:lvl2pPr>
              <a:defRPr sz="1400"/>
            </a:lvl2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80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ganzflächig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0" y="1382713"/>
            <a:ext cx="9144000" cy="49680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64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ganzflächiges Foto und Textf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0" y="1382713"/>
            <a:ext cx="9144000" cy="496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388938" y="1784350"/>
            <a:ext cx="4060825" cy="4157528"/>
          </a:xfrm>
          <a:solidFill>
            <a:schemeClr val="bg1">
              <a:alpha val="85000"/>
            </a:schemeClr>
          </a:solidFill>
        </p:spPr>
        <p:txBody>
          <a:bodyPr lIns="252000" tIns="252000" rIns="252000" bIns="25200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37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ganzflächiges Foto und Textf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0" y="1382713"/>
            <a:ext cx="9144000" cy="496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4694238" y="1784350"/>
            <a:ext cx="4060825" cy="4158000"/>
          </a:xfrm>
          <a:solidFill>
            <a:schemeClr val="bg1">
              <a:alpha val="85000"/>
            </a:schemeClr>
          </a:solidFill>
        </p:spPr>
        <p:txBody>
          <a:bodyPr lIns="252000" tIns="252000" rIns="252000" bIns="25200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35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5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0" y="1382713"/>
            <a:ext cx="9144000" cy="496840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Rechteck 112"/>
          <p:cNvSpPr/>
          <p:nvPr userDrawn="1"/>
        </p:nvSpPr>
        <p:spPr bwMode="gray">
          <a:xfrm>
            <a:off x="0" y="3578321"/>
            <a:ext cx="7493000" cy="234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433378" y="5068457"/>
            <a:ext cx="1892300" cy="6798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/>
            </a:lvl1pPr>
          </a:lstStyle>
          <a:p>
            <a:r>
              <a:rPr lang="de-DE" dirty="0" smtClean="0"/>
              <a:t>Hier können Sie </a:t>
            </a:r>
            <a:br>
              <a:rPr lang="de-DE" dirty="0" smtClean="0"/>
            </a:br>
            <a:r>
              <a:rPr lang="de-DE" dirty="0" smtClean="0"/>
              <a:t>ein Kundenlogo einfügen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70A9EF-37B0-463D-96BE-C63310A515A5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14" name="Gruppieren 13"/>
          <p:cNvGrpSpPr/>
          <p:nvPr userDrawn="1"/>
        </p:nvGrpSpPr>
        <p:grpSpPr bwMode="gray">
          <a:xfrm>
            <a:off x="7558213" y="6518783"/>
            <a:ext cx="1199448" cy="201112"/>
            <a:chOff x="2068513" y="3006725"/>
            <a:chExt cx="5008562" cy="83978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gray">
            <a:xfrm>
              <a:off x="3249613" y="3006725"/>
              <a:ext cx="1211262" cy="674688"/>
            </a:xfrm>
            <a:custGeom>
              <a:avLst/>
              <a:gdLst>
                <a:gd name="T0" fmla="*/ 68 w 323"/>
                <a:gd name="T1" fmla="*/ 107 h 180"/>
                <a:gd name="T2" fmla="*/ 59 w 323"/>
                <a:gd name="T3" fmla="*/ 107 h 180"/>
                <a:gd name="T4" fmla="*/ 59 w 323"/>
                <a:gd name="T5" fmla="*/ 137 h 180"/>
                <a:gd name="T6" fmla="*/ 72 w 323"/>
                <a:gd name="T7" fmla="*/ 137 h 180"/>
                <a:gd name="T8" fmla="*/ 91 w 323"/>
                <a:gd name="T9" fmla="*/ 122 h 180"/>
                <a:gd name="T10" fmla="*/ 68 w 323"/>
                <a:gd name="T11" fmla="*/ 107 h 180"/>
                <a:gd name="T12" fmla="*/ 68 w 323"/>
                <a:gd name="T13" fmla="*/ 43 h 180"/>
                <a:gd name="T14" fmla="*/ 59 w 323"/>
                <a:gd name="T15" fmla="*/ 43 h 180"/>
                <a:gd name="T16" fmla="*/ 59 w 323"/>
                <a:gd name="T17" fmla="*/ 69 h 180"/>
                <a:gd name="T18" fmla="*/ 72 w 323"/>
                <a:gd name="T19" fmla="*/ 69 h 180"/>
                <a:gd name="T20" fmla="*/ 84 w 323"/>
                <a:gd name="T21" fmla="*/ 57 h 180"/>
                <a:gd name="T22" fmla="*/ 68 w 323"/>
                <a:gd name="T23" fmla="*/ 43 h 180"/>
                <a:gd name="T24" fmla="*/ 209 w 323"/>
                <a:gd name="T25" fmla="*/ 114 h 180"/>
                <a:gd name="T26" fmla="*/ 237 w 323"/>
                <a:gd name="T27" fmla="*/ 114 h 180"/>
                <a:gd name="T28" fmla="*/ 223 w 323"/>
                <a:gd name="T29" fmla="*/ 62 h 180"/>
                <a:gd name="T30" fmla="*/ 209 w 323"/>
                <a:gd name="T31" fmla="*/ 114 h 180"/>
                <a:gd name="T32" fmla="*/ 0 w 323"/>
                <a:gd name="T33" fmla="*/ 180 h 180"/>
                <a:gd name="T34" fmla="*/ 69 w 323"/>
                <a:gd name="T35" fmla="*/ 180 h 180"/>
                <a:gd name="T36" fmla="*/ 99 w 323"/>
                <a:gd name="T37" fmla="*/ 180 h 180"/>
                <a:gd name="T38" fmla="*/ 128 w 323"/>
                <a:gd name="T39" fmla="*/ 170 h 180"/>
                <a:gd name="T40" fmla="*/ 124 w 323"/>
                <a:gd name="T41" fmla="*/ 180 h 180"/>
                <a:gd name="T42" fmla="*/ 193 w 323"/>
                <a:gd name="T43" fmla="*/ 180 h 180"/>
                <a:gd name="T44" fmla="*/ 200 w 323"/>
                <a:gd name="T45" fmla="*/ 158 h 180"/>
                <a:gd name="T46" fmla="*/ 248 w 323"/>
                <a:gd name="T47" fmla="*/ 158 h 180"/>
                <a:gd name="T48" fmla="*/ 255 w 323"/>
                <a:gd name="T49" fmla="*/ 180 h 180"/>
                <a:gd name="T50" fmla="*/ 323 w 323"/>
                <a:gd name="T51" fmla="*/ 180 h 180"/>
                <a:gd name="T52" fmla="*/ 259 w 323"/>
                <a:gd name="T53" fmla="*/ 0 h 180"/>
                <a:gd name="T54" fmla="*/ 187 w 323"/>
                <a:gd name="T55" fmla="*/ 0 h 180"/>
                <a:gd name="T56" fmla="*/ 146 w 323"/>
                <a:gd name="T57" fmla="*/ 118 h 180"/>
                <a:gd name="T58" fmla="*/ 136 w 323"/>
                <a:gd name="T59" fmla="*/ 99 h 180"/>
                <a:gd name="T60" fmla="*/ 120 w 323"/>
                <a:gd name="T61" fmla="*/ 87 h 180"/>
                <a:gd name="T62" fmla="*/ 142 w 323"/>
                <a:gd name="T63" fmla="*/ 46 h 180"/>
                <a:gd name="T64" fmla="*/ 83 w 323"/>
                <a:gd name="T65" fmla="*/ 0 h 180"/>
                <a:gd name="T66" fmla="*/ 0 w 323"/>
                <a:gd name="T67" fmla="*/ 0 h 180"/>
                <a:gd name="T68" fmla="*/ 0 w 323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3" h="180">
                  <a:moveTo>
                    <a:pt x="68" y="107"/>
                  </a:moveTo>
                  <a:cubicBezTo>
                    <a:pt x="59" y="107"/>
                    <a:pt x="59" y="107"/>
                    <a:pt x="59" y="10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72" y="137"/>
                    <a:pt x="72" y="137"/>
                    <a:pt x="72" y="137"/>
                  </a:cubicBezTo>
                  <a:cubicBezTo>
                    <a:pt x="72" y="137"/>
                    <a:pt x="91" y="137"/>
                    <a:pt x="91" y="122"/>
                  </a:cubicBezTo>
                  <a:cubicBezTo>
                    <a:pt x="91" y="106"/>
                    <a:pt x="68" y="107"/>
                    <a:pt x="68" y="107"/>
                  </a:cubicBezTo>
                  <a:close/>
                  <a:moveTo>
                    <a:pt x="68" y="43"/>
                  </a:moveTo>
                  <a:cubicBezTo>
                    <a:pt x="59" y="43"/>
                    <a:pt x="59" y="43"/>
                    <a:pt x="59" y="43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2" y="69"/>
                    <a:pt x="84" y="67"/>
                    <a:pt x="84" y="57"/>
                  </a:cubicBezTo>
                  <a:cubicBezTo>
                    <a:pt x="84" y="43"/>
                    <a:pt x="68" y="43"/>
                    <a:pt x="68" y="43"/>
                  </a:cubicBezTo>
                  <a:close/>
                  <a:moveTo>
                    <a:pt x="209" y="114"/>
                  </a:moveTo>
                  <a:cubicBezTo>
                    <a:pt x="237" y="114"/>
                    <a:pt x="237" y="114"/>
                    <a:pt x="237" y="114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09" y="114"/>
                    <a:pt x="209" y="114"/>
                    <a:pt x="209" y="114"/>
                  </a:cubicBezTo>
                  <a:close/>
                  <a:moveTo>
                    <a:pt x="0" y="180"/>
                  </a:moveTo>
                  <a:cubicBezTo>
                    <a:pt x="69" y="180"/>
                    <a:pt x="69" y="180"/>
                    <a:pt x="69" y="180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111" y="180"/>
                    <a:pt x="128" y="170"/>
                    <a:pt x="128" y="170"/>
                  </a:cubicBezTo>
                  <a:cubicBezTo>
                    <a:pt x="124" y="180"/>
                    <a:pt x="124" y="180"/>
                    <a:pt x="124" y="180"/>
                  </a:cubicBezTo>
                  <a:cubicBezTo>
                    <a:pt x="193" y="180"/>
                    <a:pt x="193" y="180"/>
                    <a:pt x="193" y="180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248" y="158"/>
                    <a:pt x="248" y="158"/>
                    <a:pt x="248" y="158"/>
                  </a:cubicBezTo>
                  <a:cubicBezTo>
                    <a:pt x="255" y="180"/>
                    <a:pt x="255" y="180"/>
                    <a:pt x="255" y="180"/>
                  </a:cubicBezTo>
                  <a:cubicBezTo>
                    <a:pt x="323" y="180"/>
                    <a:pt x="323" y="180"/>
                    <a:pt x="323" y="18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46" y="118"/>
                    <a:pt x="146" y="118"/>
                    <a:pt x="146" y="118"/>
                  </a:cubicBezTo>
                  <a:cubicBezTo>
                    <a:pt x="146" y="118"/>
                    <a:pt x="142" y="105"/>
                    <a:pt x="136" y="99"/>
                  </a:cubicBezTo>
                  <a:cubicBezTo>
                    <a:pt x="131" y="93"/>
                    <a:pt x="120" y="87"/>
                    <a:pt x="120" y="87"/>
                  </a:cubicBezTo>
                  <a:cubicBezTo>
                    <a:pt x="120" y="87"/>
                    <a:pt x="142" y="82"/>
                    <a:pt x="142" y="46"/>
                  </a:cubicBezTo>
                  <a:cubicBezTo>
                    <a:pt x="142" y="10"/>
                    <a:pt x="100" y="0"/>
                    <a:pt x="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lose/>
                </a:path>
              </a:pathLst>
            </a:custGeom>
            <a:solidFill>
              <a:srgbClr val="003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2068513" y="3006725"/>
              <a:ext cx="1154112" cy="674688"/>
            </a:xfrm>
            <a:custGeom>
              <a:avLst/>
              <a:gdLst>
                <a:gd name="T0" fmla="*/ 605 w 727"/>
                <a:gd name="T1" fmla="*/ 288 h 425"/>
                <a:gd name="T2" fmla="*/ 605 w 727"/>
                <a:gd name="T3" fmla="*/ 0 h 425"/>
                <a:gd name="T4" fmla="*/ 449 w 727"/>
                <a:gd name="T5" fmla="*/ 0 h 425"/>
                <a:gd name="T6" fmla="*/ 449 w 727"/>
                <a:gd name="T7" fmla="*/ 364 h 425"/>
                <a:gd name="T8" fmla="*/ 316 w 727"/>
                <a:gd name="T9" fmla="*/ 0 h 425"/>
                <a:gd name="T10" fmla="*/ 146 w 727"/>
                <a:gd name="T11" fmla="*/ 0 h 425"/>
                <a:gd name="T12" fmla="*/ 0 w 727"/>
                <a:gd name="T13" fmla="*/ 425 h 425"/>
                <a:gd name="T14" fmla="*/ 165 w 727"/>
                <a:gd name="T15" fmla="*/ 425 h 425"/>
                <a:gd name="T16" fmla="*/ 177 w 727"/>
                <a:gd name="T17" fmla="*/ 373 h 425"/>
                <a:gd name="T18" fmla="*/ 293 w 727"/>
                <a:gd name="T19" fmla="*/ 373 h 425"/>
                <a:gd name="T20" fmla="*/ 305 w 727"/>
                <a:gd name="T21" fmla="*/ 425 h 425"/>
                <a:gd name="T22" fmla="*/ 727 w 727"/>
                <a:gd name="T23" fmla="*/ 425 h 425"/>
                <a:gd name="T24" fmla="*/ 727 w 727"/>
                <a:gd name="T25" fmla="*/ 288 h 425"/>
                <a:gd name="T26" fmla="*/ 605 w 727"/>
                <a:gd name="T27" fmla="*/ 288 h 425"/>
                <a:gd name="T28" fmla="*/ 203 w 727"/>
                <a:gd name="T29" fmla="*/ 269 h 425"/>
                <a:gd name="T30" fmla="*/ 236 w 727"/>
                <a:gd name="T31" fmla="*/ 146 h 425"/>
                <a:gd name="T32" fmla="*/ 267 w 727"/>
                <a:gd name="T33" fmla="*/ 269 h 425"/>
                <a:gd name="T34" fmla="*/ 203 w 727"/>
                <a:gd name="T35" fmla="*/ 269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7" h="425">
                  <a:moveTo>
                    <a:pt x="605" y="288"/>
                  </a:moveTo>
                  <a:lnTo>
                    <a:pt x="605" y="0"/>
                  </a:lnTo>
                  <a:lnTo>
                    <a:pt x="449" y="0"/>
                  </a:lnTo>
                  <a:lnTo>
                    <a:pt x="449" y="364"/>
                  </a:lnTo>
                  <a:lnTo>
                    <a:pt x="316" y="0"/>
                  </a:lnTo>
                  <a:lnTo>
                    <a:pt x="146" y="0"/>
                  </a:lnTo>
                  <a:lnTo>
                    <a:pt x="0" y="425"/>
                  </a:lnTo>
                  <a:lnTo>
                    <a:pt x="165" y="425"/>
                  </a:lnTo>
                  <a:lnTo>
                    <a:pt x="177" y="373"/>
                  </a:lnTo>
                  <a:lnTo>
                    <a:pt x="293" y="373"/>
                  </a:lnTo>
                  <a:lnTo>
                    <a:pt x="305" y="425"/>
                  </a:lnTo>
                  <a:lnTo>
                    <a:pt x="727" y="425"/>
                  </a:lnTo>
                  <a:lnTo>
                    <a:pt x="727" y="288"/>
                  </a:lnTo>
                  <a:lnTo>
                    <a:pt x="605" y="288"/>
                  </a:lnTo>
                  <a:close/>
                  <a:moveTo>
                    <a:pt x="203" y="269"/>
                  </a:moveTo>
                  <a:lnTo>
                    <a:pt x="236" y="146"/>
                  </a:lnTo>
                  <a:lnTo>
                    <a:pt x="267" y="269"/>
                  </a:lnTo>
                  <a:lnTo>
                    <a:pt x="203" y="269"/>
                  </a:lnTo>
                  <a:close/>
                </a:path>
              </a:pathLst>
            </a:custGeom>
            <a:solidFill>
              <a:srgbClr val="003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gray">
            <a:xfrm>
              <a:off x="4591050" y="3006725"/>
              <a:ext cx="536575" cy="682625"/>
            </a:xfrm>
            <a:custGeom>
              <a:avLst/>
              <a:gdLst>
                <a:gd name="T0" fmla="*/ 143 w 143"/>
                <a:gd name="T1" fmla="*/ 89 h 182"/>
                <a:gd name="T2" fmla="*/ 143 w 143"/>
                <a:gd name="T3" fmla="*/ 179 h 182"/>
                <a:gd name="T4" fmla="*/ 129 w 143"/>
                <a:gd name="T5" fmla="*/ 179 h 182"/>
                <a:gd name="T6" fmla="*/ 119 w 143"/>
                <a:gd name="T7" fmla="*/ 156 h 182"/>
                <a:gd name="T8" fmla="*/ 71 w 143"/>
                <a:gd name="T9" fmla="*/ 182 h 182"/>
                <a:gd name="T10" fmla="*/ 17 w 143"/>
                <a:gd name="T11" fmla="*/ 155 h 182"/>
                <a:gd name="T12" fmla="*/ 0 w 143"/>
                <a:gd name="T13" fmla="*/ 91 h 182"/>
                <a:gd name="T14" fmla="*/ 19 w 143"/>
                <a:gd name="T15" fmla="*/ 27 h 182"/>
                <a:gd name="T16" fmla="*/ 75 w 143"/>
                <a:gd name="T17" fmla="*/ 0 h 182"/>
                <a:gd name="T18" fmla="*/ 119 w 143"/>
                <a:gd name="T19" fmla="*/ 16 h 182"/>
                <a:gd name="T20" fmla="*/ 140 w 143"/>
                <a:gd name="T21" fmla="*/ 54 h 182"/>
                <a:gd name="T22" fmla="*/ 113 w 143"/>
                <a:gd name="T23" fmla="*/ 59 h 182"/>
                <a:gd name="T24" fmla="*/ 76 w 143"/>
                <a:gd name="T25" fmla="*/ 27 h 182"/>
                <a:gd name="T26" fmla="*/ 45 w 143"/>
                <a:gd name="T27" fmla="*/ 42 h 182"/>
                <a:gd name="T28" fmla="*/ 33 w 143"/>
                <a:gd name="T29" fmla="*/ 89 h 182"/>
                <a:gd name="T30" fmla="*/ 75 w 143"/>
                <a:gd name="T31" fmla="*/ 156 h 182"/>
                <a:gd name="T32" fmla="*/ 102 w 143"/>
                <a:gd name="T33" fmla="*/ 145 h 182"/>
                <a:gd name="T34" fmla="*/ 113 w 143"/>
                <a:gd name="T35" fmla="*/ 115 h 182"/>
                <a:gd name="T36" fmla="*/ 76 w 143"/>
                <a:gd name="T37" fmla="*/ 115 h 182"/>
                <a:gd name="T38" fmla="*/ 76 w 143"/>
                <a:gd name="T39" fmla="*/ 89 h 182"/>
                <a:gd name="T40" fmla="*/ 143 w 143"/>
                <a:gd name="T41" fmla="*/ 8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" h="182">
                  <a:moveTo>
                    <a:pt x="143" y="89"/>
                  </a:moveTo>
                  <a:cubicBezTo>
                    <a:pt x="143" y="179"/>
                    <a:pt x="143" y="179"/>
                    <a:pt x="143" y="179"/>
                  </a:cubicBezTo>
                  <a:cubicBezTo>
                    <a:pt x="129" y="179"/>
                    <a:pt x="129" y="179"/>
                    <a:pt x="129" y="179"/>
                  </a:cubicBezTo>
                  <a:cubicBezTo>
                    <a:pt x="119" y="156"/>
                    <a:pt x="119" y="156"/>
                    <a:pt x="119" y="156"/>
                  </a:cubicBezTo>
                  <a:cubicBezTo>
                    <a:pt x="109" y="173"/>
                    <a:pt x="93" y="182"/>
                    <a:pt x="71" y="182"/>
                  </a:cubicBezTo>
                  <a:cubicBezTo>
                    <a:pt x="47" y="182"/>
                    <a:pt x="29" y="173"/>
                    <a:pt x="17" y="155"/>
                  </a:cubicBezTo>
                  <a:cubicBezTo>
                    <a:pt x="5" y="137"/>
                    <a:pt x="0" y="115"/>
                    <a:pt x="0" y="91"/>
                  </a:cubicBezTo>
                  <a:cubicBezTo>
                    <a:pt x="0" y="66"/>
                    <a:pt x="6" y="44"/>
                    <a:pt x="19" y="27"/>
                  </a:cubicBezTo>
                  <a:cubicBezTo>
                    <a:pt x="33" y="9"/>
                    <a:pt x="51" y="0"/>
                    <a:pt x="75" y="0"/>
                  </a:cubicBezTo>
                  <a:cubicBezTo>
                    <a:pt x="93" y="0"/>
                    <a:pt x="107" y="6"/>
                    <a:pt x="119" y="16"/>
                  </a:cubicBezTo>
                  <a:cubicBezTo>
                    <a:pt x="130" y="26"/>
                    <a:pt x="137" y="39"/>
                    <a:pt x="140" y="54"/>
                  </a:cubicBezTo>
                  <a:cubicBezTo>
                    <a:pt x="113" y="59"/>
                    <a:pt x="113" y="59"/>
                    <a:pt x="113" y="59"/>
                  </a:cubicBezTo>
                  <a:cubicBezTo>
                    <a:pt x="108" y="38"/>
                    <a:pt x="95" y="27"/>
                    <a:pt x="76" y="27"/>
                  </a:cubicBezTo>
                  <a:cubicBezTo>
                    <a:pt x="63" y="27"/>
                    <a:pt x="53" y="32"/>
                    <a:pt x="45" y="42"/>
                  </a:cubicBezTo>
                  <a:cubicBezTo>
                    <a:pt x="37" y="52"/>
                    <a:pt x="33" y="68"/>
                    <a:pt x="33" y="89"/>
                  </a:cubicBezTo>
                  <a:cubicBezTo>
                    <a:pt x="33" y="134"/>
                    <a:pt x="47" y="156"/>
                    <a:pt x="75" y="156"/>
                  </a:cubicBezTo>
                  <a:cubicBezTo>
                    <a:pt x="86" y="156"/>
                    <a:pt x="95" y="152"/>
                    <a:pt x="102" y="145"/>
                  </a:cubicBezTo>
                  <a:cubicBezTo>
                    <a:pt x="109" y="137"/>
                    <a:pt x="113" y="127"/>
                    <a:pt x="113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89"/>
                    <a:pt x="76" y="89"/>
                    <a:pt x="76" y="89"/>
                  </a:cubicBezTo>
                  <a:lnTo>
                    <a:pt x="143" y="89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gray">
            <a:xfrm>
              <a:off x="5254625" y="3175000"/>
              <a:ext cx="247650" cy="503238"/>
            </a:xfrm>
            <a:custGeom>
              <a:avLst/>
              <a:gdLst>
                <a:gd name="T0" fmla="*/ 29 w 66"/>
                <a:gd name="T1" fmla="*/ 134 h 134"/>
                <a:gd name="T2" fmla="*/ 0 w 66"/>
                <a:gd name="T3" fmla="*/ 134 h 134"/>
                <a:gd name="T4" fmla="*/ 0 w 66"/>
                <a:gd name="T5" fmla="*/ 4 h 134"/>
                <a:gd name="T6" fmla="*/ 27 w 66"/>
                <a:gd name="T7" fmla="*/ 4 h 134"/>
                <a:gd name="T8" fmla="*/ 27 w 66"/>
                <a:gd name="T9" fmla="*/ 35 h 134"/>
                <a:gd name="T10" fmla="*/ 42 w 66"/>
                <a:gd name="T11" fmla="*/ 8 h 134"/>
                <a:gd name="T12" fmla="*/ 63 w 66"/>
                <a:gd name="T13" fmla="*/ 0 h 134"/>
                <a:gd name="T14" fmla="*/ 66 w 66"/>
                <a:gd name="T15" fmla="*/ 0 h 134"/>
                <a:gd name="T16" fmla="*/ 66 w 66"/>
                <a:gd name="T17" fmla="*/ 32 h 134"/>
                <a:gd name="T18" fmla="*/ 37 w 66"/>
                <a:gd name="T19" fmla="*/ 46 h 134"/>
                <a:gd name="T20" fmla="*/ 29 w 66"/>
                <a:gd name="T21" fmla="*/ 74 h 134"/>
                <a:gd name="T22" fmla="*/ 29 w 66"/>
                <a:gd name="T2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34">
                  <a:moveTo>
                    <a:pt x="29" y="134"/>
                  </a:moveTo>
                  <a:cubicBezTo>
                    <a:pt x="0" y="134"/>
                    <a:pt x="0" y="134"/>
                    <a:pt x="0" y="1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30" y="23"/>
                    <a:pt x="36" y="14"/>
                    <a:pt x="42" y="8"/>
                  </a:cubicBezTo>
                  <a:cubicBezTo>
                    <a:pt x="49" y="3"/>
                    <a:pt x="56" y="0"/>
                    <a:pt x="63" y="0"/>
                  </a:cubicBezTo>
                  <a:cubicBezTo>
                    <a:pt x="64" y="0"/>
                    <a:pt x="65" y="0"/>
                    <a:pt x="66" y="0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51" y="32"/>
                    <a:pt x="42" y="37"/>
                    <a:pt x="37" y="46"/>
                  </a:cubicBezTo>
                  <a:cubicBezTo>
                    <a:pt x="32" y="56"/>
                    <a:pt x="29" y="65"/>
                    <a:pt x="29" y="74"/>
                  </a:cubicBezTo>
                  <a:lnTo>
                    <a:pt x="29" y="134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gray">
            <a:xfrm>
              <a:off x="5551488" y="3179763"/>
              <a:ext cx="457200" cy="509588"/>
            </a:xfrm>
            <a:custGeom>
              <a:avLst/>
              <a:gdLst>
                <a:gd name="T0" fmla="*/ 60 w 122"/>
                <a:gd name="T1" fmla="*/ 136 h 136"/>
                <a:gd name="T2" fmla="*/ 16 w 122"/>
                <a:gd name="T3" fmla="*/ 115 h 136"/>
                <a:gd name="T4" fmla="*/ 0 w 122"/>
                <a:gd name="T5" fmla="*/ 68 h 136"/>
                <a:gd name="T6" fmla="*/ 17 w 122"/>
                <a:gd name="T7" fmla="*/ 19 h 136"/>
                <a:gd name="T8" fmla="*/ 62 w 122"/>
                <a:gd name="T9" fmla="*/ 0 h 136"/>
                <a:gd name="T10" fmla="*/ 105 w 122"/>
                <a:gd name="T11" fmla="*/ 19 h 136"/>
                <a:gd name="T12" fmla="*/ 122 w 122"/>
                <a:gd name="T13" fmla="*/ 68 h 136"/>
                <a:gd name="T14" fmla="*/ 104 w 122"/>
                <a:gd name="T15" fmla="*/ 117 h 136"/>
                <a:gd name="T16" fmla="*/ 60 w 122"/>
                <a:gd name="T17" fmla="*/ 136 h 136"/>
                <a:gd name="T18" fmla="*/ 61 w 122"/>
                <a:gd name="T19" fmla="*/ 112 h 136"/>
                <a:gd name="T20" fmla="*/ 90 w 122"/>
                <a:gd name="T21" fmla="*/ 68 h 136"/>
                <a:gd name="T22" fmla="*/ 83 w 122"/>
                <a:gd name="T23" fmla="*/ 36 h 136"/>
                <a:gd name="T24" fmla="*/ 62 w 122"/>
                <a:gd name="T25" fmla="*/ 24 h 136"/>
                <a:gd name="T26" fmla="*/ 39 w 122"/>
                <a:gd name="T27" fmla="*/ 36 h 136"/>
                <a:gd name="T28" fmla="*/ 32 w 122"/>
                <a:gd name="T29" fmla="*/ 68 h 136"/>
                <a:gd name="T30" fmla="*/ 39 w 122"/>
                <a:gd name="T31" fmla="*/ 101 h 136"/>
                <a:gd name="T32" fmla="*/ 61 w 122"/>
                <a:gd name="T33" fmla="*/ 11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136">
                  <a:moveTo>
                    <a:pt x="60" y="136"/>
                  </a:moveTo>
                  <a:cubicBezTo>
                    <a:pt x="40" y="136"/>
                    <a:pt x="26" y="129"/>
                    <a:pt x="16" y="115"/>
                  </a:cubicBezTo>
                  <a:cubicBezTo>
                    <a:pt x="5" y="102"/>
                    <a:pt x="0" y="86"/>
                    <a:pt x="0" y="68"/>
                  </a:cubicBezTo>
                  <a:cubicBezTo>
                    <a:pt x="0" y="48"/>
                    <a:pt x="6" y="32"/>
                    <a:pt x="17" y="19"/>
                  </a:cubicBezTo>
                  <a:cubicBezTo>
                    <a:pt x="28" y="7"/>
                    <a:pt x="43" y="0"/>
                    <a:pt x="62" y="0"/>
                  </a:cubicBezTo>
                  <a:cubicBezTo>
                    <a:pt x="79" y="0"/>
                    <a:pt x="94" y="6"/>
                    <a:pt x="105" y="19"/>
                  </a:cubicBezTo>
                  <a:cubicBezTo>
                    <a:pt x="116" y="31"/>
                    <a:pt x="122" y="48"/>
                    <a:pt x="122" y="68"/>
                  </a:cubicBezTo>
                  <a:cubicBezTo>
                    <a:pt x="122" y="88"/>
                    <a:pt x="116" y="105"/>
                    <a:pt x="104" y="117"/>
                  </a:cubicBezTo>
                  <a:cubicBezTo>
                    <a:pt x="92" y="130"/>
                    <a:pt x="78" y="136"/>
                    <a:pt x="60" y="136"/>
                  </a:cubicBezTo>
                  <a:close/>
                  <a:moveTo>
                    <a:pt x="61" y="112"/>
                  </a:moveTo>
                  <a:cubicBezTo>
                    <a:pt x="81" y="112"/>
                    <a:pt x="90" y="97"/>
                    <a:pt x="90" y="68"/>
                  </a:cubicBezTo>
                  <a:cubicBezTo>
                    <a:pt x="90" y="54"/>
                    <a:pt x="88" y="44"/>
                    <a:pt x="83" y="36"/>
                  </a:cubicBezTo>
                  <a:cubicBezTo>
                    <a:pt x="79" y="28"/>
                    <a:pt x="71" y="24"/>
                    <a:pt x="62" y="24"/>
                  </a:cubicBezTo>
                  <a:cubicBezTo>
                    <a:pt x="51" y="24"/>
                    <a:pt x="44" y="28"/>
                    <a:pt x="39" y="36"/>
                  </a:cubicBezTo>
                  <a:cubicBezTo>
                    <a:pt x="34" y="44"/>
                    <a:pt x="32" y="55"/>
                    <a:pt x="32" y="68"/>
                  </a:cubicBezTo>
                  <a:cubicBezTo>
                    <a:pt x="32" y="82"/>
                    <a:pt x="34" y="93"/>
                    <a:pt x="39" y="101"/>
                  </a:cubicBezTo>
                  <a:cubicBezTo>
                    <a:pt x="45" y="108"/>
                    <a:pt x="52" y="112"/>
                    <a:pt x="61" y="112"/>
                  </a:cubicBez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gray">
            <a:xfrm>
              <a:off x="6110288" y="3190875"/>
              <a:ext cx="401637" cy="498475"/>
            </a:xfrm>
            <a:custGeom>
              <a:avLst/>
              <a:gdLst>
                <a:gd name="T0" fmla="*/ 107 w 107"/>
                <a:gd name="T1" fmla="*/ 130 h 133"/>
                <a:gd name="T2" fmla="*/ 80 w 107"/>
                <a:gd name="T3" fmla="*/ 130 h 133"/>
                <a:gd name="T4" fmla="*/ 80 w 107"/>
                <a:gd name="T5" fmla="*/ 102 h 133"/>
                <a:gd name="T6" fmla="*/ 38 w 107"/>
                <a:gd name="T7" fmla="*/ 133 h 133"/>
                <a:gd name="T8" fmla="*/ 10 w 107"/>
                <a:gd name="T9" fmla="*/ 122 h 133"/>
                <a:gd name="T10" fmla="*/ 0 w 107"/>
                <a:gd name="T11" fmla="*/ 91 h 133"/>
                <a:gd name="T12" fmla="*/ 0 w 107"/>
                <a:gd name="T13" fmla="*/ 0 h 133"/>
                <a:gd name="T14" fmla="*/ 30 w 107"/>
                <a:gd name="T15" fmla="*/ 0 h 133"/>
                <a:gd name="T16" fmla="*/ 30 w 107"/>
                <a:gd name="T17" fmla="*/ 85 h 133"/>
                <a:gd name="T18" fmla="*/ 36 w 107"/>
                <a:gd name="T19" fmla="*/ 103 h 133"/>
                <a:gd name="T20" fmla="*/ 48 w 107"/>
                <a:gd name="T21" fmla="*/ 108 h 133"/>
                <a:gd name="T22" fmla="*/ 68 w 107"/>
                <a:gd name="T23" fmla="*/ 99 h 133"/>
                <a:gd name="T24" fmla="*/ 78 w 107"/>
                <a:gd name="T25" fmla="*/ 63 h 133"/>
                <a:gd name="T26" fmla="*/ 78 w 107"/>
                <a:gd name="T27" fmla="*/ 0 h 133"/>
                <a:gd name="T28" fmla="*/ 107 w 107"/>
                <a:gd name="T29" fmla="*/ 0 h 133"/>
                <a:gd name="T30" fmla="*/ 107 w 107"/>
                <a:gd name="T31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133">
                  <a:moveTo>
                    <a:pt x="107" y="130"/>
                  </a:moveTo>
                  <a:cubicBezTo>
                    <a:pt x="80" y="130"/>
                    <a:pt x="80" y="130"/>
                    <a:pt x="80" y="130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72" y="123"/>
                    <a:pt x="58" y="133"/>
                    <a:pt x="38" y="133"/>
                  </a:cubicBezTo>
                  <a:cubicBezTo>
                    <a:pt x="26" y="133"/>
                    <a:pt x="17" y="129"/>
                    <a:pt x="10" y="122"/>
                  </a:cubicBezTo>
                  <a:cubicBezTo>
                    <a:pt x="3" y="115"/>
                    <a:pt x="0" y="105"/>
                    <a:pt x="0" y="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85"/>
                    <a:pt x="30" y="85"/>
                    <a:pt x="30" y="85"/>
                  </a:cubicBezTo>
                  <a:cubicBezTo>
                    <a:pt x="30" y="94"/>
                    <a:pt x="32" y="101"/>
                    <a:pt x="36" y="103"/>
                  </a:cubicBezTo>
                  <a:cubicBezTo>
                    <a:pt x="40" y="106"/>
                    <a:pt x="44" y="108"/>
                    <a:pt x="48" y="108"/>
                  </a:cubicBezTo>
                  <a:cubicBezTo>
                    <a:pt x="54" y="108"/>
                    <a:pt x="61" y="105"/>
                    <a:pt x="68" y="99"/>
                  </a:cubicBezTo>
                  <a:cubicBezTo>
                    <a:pt x="74" y="94"/>
                    <a:pt x="78" y="81"/>
                    <a:pt x="78" y="63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7" y="0"/>
                    <a:pt x="107" y="0"/>
                    <a:pt x="107" y="0"/>
                  </a:cubicBezTo>
                  <a:lnTo>
                    <a:pt x="107" y="130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gray">
            <a:xfrm>
              <a:off x="6642100" y="3179763"/>
              <a:ext cx="434975" cy="666750"/>
            </a:xfrm>
            <a:custGeom>
              <a:avLst/>
              <a:gdLst>
                <a:gd name="T0" fmla="*/ 30 w 116"/>
                <a:gd name="T1" fmla="*/ 178 h 178"/>
                <a:gd name="T2" fmla="*/ 0 w 116"/>
                <a:gd name="T3" fmla="*/ 178 h 178"/>
                <a:gd name="T4" fmla="*/ 0 w 116"/>
                <a:gd name="T5" fmla="*/ 3 h 178"/>
                <a:gd name="T6" fmla="*/ 29 w 116"/>
                <a:gd name="T7" fmla="*/ 3 h 178"/>
                <a:gd name="T8" fmla="*/ 29 w 116"/>
                <a:gd name="T9" fmla="*/ 26 h 178"/>
                <a:gd name="T10" fmla="*/ 68 w 116"/>
                <a:gd name="T11" fmla="*/ 0 h 178"/>
                <a:gd name="T12" fmla="*/ 103 w 116"/>
                <a:gd name="T13" fmla="*/ 19 h 178"/>
                <a:gd name="T14" fmla="*/ 116 w 116"/>
                <a:gd name="T15" fmla="*/ 67 h 178"/>
                <a:gd name="T16" fmla="*/ 104 w 116"/>
                <a:gd name="T17" fmla="*/ 116 h 178"/>
                <a:gd name="T18" fmla="*/ 67 w 116"/>
                <a:gd name="T19" fmla="*/ 136 h 178"/>
                <a:gd name="T20" fmla="*/ 30 w 116"/>
                <a:gd name="T21" fmla="*/ 115 h 178"/>
                <a:gd name="T22" fmla="*/ 30 w 116"/>
                <a:gd name="T23" fmla="*/ 178 h 178"/>
                <a:gd name="T24" fmla="*/ 30 w 116"/>
                <a:gd name="T25" fmla="*/ 80 h 178"/>
                <a:gd name="T26" fmla="*/ 39 w 116"/>
                <a:gd name="T27" fmla="*/ 104 h 178"/>
                <a:gd name="T28" fmla="*/ 58 w 116"/>
                <a:gd name="T29" fmla="*/ 113 h 178"/>
                <a:gd name="T30" fmla="*/ 78 w 116"/>
                <a:gd name="T31" fmla="*/ 101 h 178"/>
                <a:gd name="T32" fmla="*/ 85 w 116"/>
                <a:gd name="T33" fmla="*/ 69 h 178"/>
                <a:gd name="T34" fmla="*/ 78 w 116"/>
                <a:gd name="T35" fmla="*/ 37 h 178"/>
                <a:gd name="T36" fmla="*/ 59 w 116"/>
                <a:gd name="T37" fmla="*/ 24 h 178"/>
                <a:gd name="T38" fmla="*/ 39 w 116"/>
                <a:gd name="T39" fmla="*/ 35 h 178"/>
                <a:gd name="T40" fmla="*/ 30 w 116"/>
                <a:gd name="T41" fmla="*/ 61 h 178"/>
                <a:gd name="T42" fmla="*/ 30 w 116"/>
                <a:gd name="T43" fmla="*/ 8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78">
                  <a:moveTo>
                    <a:pt x="30" y="178"/>
                  </a:moveTo>
                  <a:cubicBezTo>
                    <a:pt x="0" y="178"/>
                    <a:pt x="0" y="178"/>
                    <a:pt x="0" y="17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8" y="9"/>
                    <a:pt x="51" y="0"/>
                    <a:pt x="68" y="0"/>
                  </a:cubicBezTo>
                  <a:cubicBezTo>
                    <a:pt x="83" y="0"/>
                    <a:pt x="94" y="7"/>
                    <a:pt x="103" y="19"/>
                  </a:cubicBezTo>
                  <a:cubicBezTo>
                    <a:pt x="112" y="32"/>
                    <a:pt x="116" y="48"/>
                    <a:pt x="116" y="67"/>
                  </a:cubicBezTo>
                  <a:cubicBezTo>
                    <a:pt x="116" y="86"/>
                    <a:pt x="112" y="102"/>
                    <a:pt x="104" y="116"/>
                  </a:cubicBezTo>
                  <a:cubicBezTo>
                    <a:pt x="95" y="129"/>
                    <a:pt x="83" y="136"/>
                    <a:pt x="67" y="136"/>
                  </a:cubicBezTo>
                  <a:cubicBezTo>
                    <a:pt x="50" y="136"/>
                    <a:pt x="38" y="129"/>
                    <a:pt x="30" y="115"/>
                  </a:cubicBezTo>
                  <a:lnTo>
                    <a:pt x="30" y="178"/>
                  </a:lnTo>
                  <a:close/>
                  <a:moveTo>
                    <a:pt x="30" y="80"/>
                  </a:moveTo>
                  <a:cubicBezTo>
                    <a:pt x="30" y="89"/>
                    <a:pt x="33" y="97"/>
                    <a:pt x="39" y="104"/>
                  </a:cubicBezTo>
                  <a:cubicBezTo>
                    <a:pt x="44" y="110"/>
                    <a:pt x="51" y="113"/>
                    <a:pt x="58" y="113"/>
                  </a:cubicBezTo>
                  <a:cubicBezTo>
                    <a:pt x="67" y="113"/>
                    <a:pt x="74" y="109"/>
                    <a:pt x="78" y="101"/>
                  </a:cubicBezTo>
                  <a:cubicBezTo>
                    <a:pt x="83" y="92"/>
                    <a:pt x="85" y="82"/>
                    <a:pt x="85" y="69"/>
                  </a:cubicBezTo>
                  <a:cubicBezTo>
                    <a:pt x="85" y="56"/>
                    <a:pt x="83" y="45"/>
                    <a:pt x="78" y="37"/>
                  </a:cubicBezTo>
                  <a:cubicBezTo>
                    <a:pt x="74" y="29"/>
                    <a:pt x="67" y="24"/>
                    <a:pt x="59" y="24"/>
                  </a:cubicBezTo>
                  <a:cubicBezTo>
                    <a:pt x="51" y="24"/>
                    <a:pt x="44" y="28"/>
                    <a:pt x="39" y="35"/>
                  </a:cubicBezTo>
                  <a:cubicBezTo>
                    <a:pt x="33" y="41"/>
                    <a:pt x="30" y="50"/>
                    <a:pt x="30" y="61"/>
                  </a:cubicBezTo>
                  <a:lnTo>
                    <a:pt x="30" y="80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96" name="Gerade Verbindung 95"/>
          <p:cNvCxnSpPr/>
          <p:nvPr userDrawn="1"/>
        </p:nvCxnSpPr>
        <p:spPr bwMode="gray">
          <a:xfrm>
            <a:off x="0" y="6351120"/>
            <a:ext cx="9144000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61949" y="3868037"/>
            <a:ext cx="6734176" cy="1036662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 bwMode="gray">
          <a:xfrm>
            <a:off x="372271" y="5018193"/>
            <a:ext cx="4477047" cy="604877"/>
          </a:xfrm>
          <a:prstGeom prst="rect">
            <a:avLst/>
          </a:prstGeom>
        </p:spPr>
        <p:txBody>
          <a:bodyPr/>
          <a:lstStyle>
            <a:lvl1pPr>
              <a:defRPr sz="1600" b="0" baseline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defRPr sz="16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8461" y="192883"/>
            <a:ext cx="2120896" cy="100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72268" y="1725890"/>
            <a:ext cx="8385176" cy="4402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68300" y="1319213"/>
            <a:ext cx="8391525" cy="27781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668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Fazi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392903" y="4985830"/>
            <a:ext cx="5847560" cy="1137600"/>
          </a:xfrm>
          <a:ln w="9525">
            <a:solidFill>
              <a:schemeClr val="tx2"/>
            </a:solidFill>
          </a:ln>
        </p:spPr>
        <p:txBody>
          <a:bodyPr lIns="720000" tIns="288000" rIns="252000" bIns="288000" anchor="ctr" anchorCtr="0">
            <a:noAutofit/>
          </a:bodyPr>
          <a:lstStyle>
            <a:lvl1pPr>
              <a:defRPr sz="1400"/>
            </a:lvl1pPr>
          </a:lstStyle>
          <a:p>
            <a:pPr lvl="0"/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72268" y="1727574"/>
            <a:ext cx="8385176" cy="3131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68300" y="1319213"/>
            <a:ext cx="8391525" cy="27781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02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68299" y="1319213"/>
            <a:ext cx="8391600" cy="27781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08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ubheadline mit Fazi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392903" y="4986182"/>
            <a:ext cx="5847560" cy="1137600"/>
          </a:xfrm>
          <a:ln w="9525">
            <a:solidFill>
              <a:schemeClr val="tx2"/>
            </a:solidFill>
          </a:ln>
        </p:spPr>
        <p:txBody>
          <a:bodyPr lIns="720000" tIns="288000" rIns="252000" bIns="288000" anchor="ctr" anchorCtr="0">
            <a:noAutofit/>
          </a:bodyPr>
          <a:lstStyle>
            <a:lvl1pPr>
              <a:defRPr sz="1400"/>
            </a:lvl1pPr>
          </a:lstStyle>
          <a:p>
            <a:pPr lvl="0"/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68300" y="1319213"/>
            <a:ext cx="8391525" cy="27781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67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72268" y="1727574"/>
            <a:ext cx="4077495" cy="4402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68299" y="1319213"/>
            <a:ext cx="4081464" cy="27781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 bwMode="gray">
          <a:xfrm>
            <a:off x="4675189" y="1319213"/>
            <a:ext cx="4082400" cy="277812"/>
          </a:xfrm>
        </p:spPr>
        <p:txBody>
          <a:bodyPr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  <p:sp>
        <p:nvSpPr>
          <p:cNvPr id="18" name="Inhaltsplatzhalter 17"/>
          <p:cNvSpPr>
            <a:spLocks noGrp="1"/>
          </p:cNvSpPr>
          <p:nvPr>
            <p:ph sz="quarter" idx="16"/>
          </p:nvPr>
        </p:nvSpPr>
        <p:spPr bwMode="gray">
          <a:xfrm>
            <a:off x="4676400" y="1727988"/>
            <a:ext cx="4078800" cy="44028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18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1/2 Inhalt und 1/2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72268" y="1727574"/>
            <a:ext cx="4077495" cy="4402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68299" y="1319213"/>
            <a:ext cx="4081464" cy="27781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6"/>
          </p:nvPr>
        </p:nvSpPr>
        <p:spPr bwMode="gray">
          <a:xfrm>
            <a:off x="4694238" y="1382713"/>
            <a:ext cx="4449762" cy="496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1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, 1/2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72268" y="1727574"/>
            <a:ext cx="4077495" cy="4402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68299" y="1319213"/>
            <a:ext cx="8391600" cy="27781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07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62744" y="261938"/>
            <a:ext cx="8392319" cy="8513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 smtClean="0"/>
              <a:t>Titelmasterformat durch Klicken bearbeiten</a:t>
            </a:r>
            <a:endParaRPr lang="de-DE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2159312" y="6492015"/>
            <a:ext cx="2133600" cy="2232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849318" y="6492015"/>
            <a:ext cx="2360951" cy="2232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4352027" y="6421072"/>
            <a:ext cx="4399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fld id="{F070A9EF-37B0-463D-96BE-C63310A515A5}" type="slidenum">
              <a:rPr lang="de-DE" noProof="0" smtClean="0"/>
              <a:pPr/>
              <a:t>‹Nr.›</a:t>
            </a:fld>
            <a:endParaRPr lang="de-DE" noProof="0"/>
          </a:p>
        </p:txBody>
      </p:sp>
      <p:grpSp>
        <p:nvGrpSpPr>
          <p:cNvPr id="88" name="Gruppieren 87"/>
          <p:cNvGrpSpPr/>
          <p:nvPr userDrawn="1"/>
        </p:nvGrpSpPr>
        <p:grpSpPr bwMode="gray">
          <a:xfrm>
            <a:off x="8003241" y="6554590"/>
            <a:ext cx="755439" cy="126664"/>
            <a:chOff x="2068513" y="3006725"/>
            <a:chExt cx="5008562" cy="839788"/>
          </a:xfrm>
        </p:grpSpPr>
        <p:sp>
          <p:nvSpPr>
            <p:cNvPr id="89" name="Freeform 7"/>
            <p:cNvSpPr>
              <a:spLocks noEditPoints="1"/>
            </p:cNvSpPr>
            <p:nvPr userDrawn="1"/>
          </p:nvSpPr>
          <p:spPr bwMode="gray">
            <a:xfrm>
              <a:off x="3249613" y="3006725"/>
              <a:ext cx="1211262" cy="674688"/>
            </a:xfrm>
            <a:custGeom>
              <a:avLst/>
              <a:gdLst>
                <a:gd name="T0" fmla="*/ 68 w 323"/>
                <a:gd name="T1" fmla="*/ 107 h 180"/>
                <a:gd name="T2" fmla="*/ 59 w 323"/>
                <a:gd name="T3" fmla="*/ 107 h 180"/>
                <a:gd name="T4" fmla="*/ 59 w 323"/>
                <a:gd name="T5" fmla="*/ 137 h 180"/>
                <a:gd name="T6" fmla="*/ 72 w 323"/>
                <a:gd name="T7" fmla="*/ 137 h 180"/>
                <a:gd name="T8" fmla="*/ 91 w 323"/>
                <a:gd name="T9" fmla="*/ 122 h 180"/>
                <a:gd name="T10" fmla="*/ 68 w 323"/>
                <a:gd name="T11" fmla="*/ 107 h 180"/>
                <a:gd name="T12" fmla="*/ 68 w 323"/>
                <a:gd name="T13" fmla="*/ 43 h 180"/>
                <a:gd name="T14" fmla="*/ 59 w 323"/>
                <a:gd name="T15" fmla="*/ 43 h 180"/>
                <a:gd name="T16" fmla="*/ 59 w 323"/>
                <a:gd name="T17" fmla="*/ 69 h 180"/>
                <a:gd name="T18" fmla="*/ 72 w 323"/>
                <a:gd name="T19" fmla="*/ 69 h 180"/>
                <a:gd name="T20" fmla="*/ 84 w 323"/>
                <a:gd name="T21" fmla="*/ 57 h 180"/>
                <a:gd name="T22" fmla="*/ 68 w 323"/>
                <a:gd name="T23" fmla="*/ 43 h 180"/>
                <a:gd name="T24" fmla="*/ 209 w 323"/>
                <a:gd name="T25" fmla="*/ 114 h 180"/>
                <a:gd name="T26" fmla="*/ 237 w 323"/>
                <a:gd name="T27" fmla="*/ 114 h 180"/>
                <a:gd name="T28" fmla="*/ 223 w 323"/>
                <a:gd name="T29" fmla="*/ 62 h 180"/>
                <a:gd name="T30" fmla="*/ 209 w 323"/>
                <a:gd name="T31" fmla="*/ 114 h 180"/>
                <a:gd name="T32" fmla="*/ 0 w 323"/>
                <a:gd name="T33" fmla="*/ 180 h 180"/>
                <a:gd name="T34" fmla="*/ 69 w 323"/>
                <a:gd name="T35" fmla="*/ 180 h 180"/>
                <a:gd name="T36" fmla="*/ 99 w 323"/>
                <a:gd name="T37" fmla="*/ 180 h 180"/>
                <a:gd name="T38" fmla="*/ 128 w 323"/>
                <a:gd name="T39" fmla="*/ 170 h 180"/>
                <a:gd name="T40" fmla="*/ 124 w 323"/>
                <a:gd name="T41" fmla="*/ 180 h 180"/>
                <a:gd name="T42" fmla="*/ 193 w 323"/>
                <a:gd name="T43" fmla="*/ 180 h 180"/>
                <a:gd name="T44" fmla="*/ 200 w 323"/>
                <a:gd name="T45" fmla="*/ 158 h 180"/>
                <a:gd name="T46" fmla="*/ 248 w 323"/>
                <a:gd name="T47" fmla="*/ 158 h 180"/>
                <a:gd name="T48" fmla="*/ 255 w 323"/>
                <a:gd name="T49" fmla="*/ 180 h 180"/>
                <a:gd name="T50" fmla="*/ 323 w 323"/>
                <a:gd name="T51" fmla="*/ 180 h 180"/>
                <a:gd name="T52" fmla="*/ 259 w 323"/>
                <a:gd name="T53" fmla="*/ 0 h 180"/>
                <a:gd name="T54" fmla="*/ 187 w 323"/>
                <a:gd name="T55" fmla="*/ 0 h 180"/>
                <a:gd name="T56" fmla="*/ 146 w 323"/>
                <a:gd name="T57" fmla="*/ 118 h 180"/>
                <a:gd name="T58" fmla="*/ 136 w 323"/>
                <a:gd name="T59" fmla="*/ 99 h 180"/>
                <a:gd name="T60" fmla="*/ 120 w 323"/>
                <a:gd name="T61" fmla="*/ 87 h 180"/>
                <a:gd name="T62" fmla="*/ 142 w 323"/>
                <a:gd name="T63" fmla="*/ 46 h 180"/>
                <a:gd name="T64" fmla="*/ 83 w 323"/>
                <a:gd name="T65" fmla="*/ 0 h 180"/>
                <a:gd name="T66" fmla="*/ 0 w 323"/>
                <a:gd name="T67" fmla="*/ 0 h 180"/>
                <a:gd name="T68" fmla="*/ 0 w 323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3" h="180">
                  <a:moveTo>
                    <a:pt x="68" y="107"/>
                  </a:moveTo>
                  <a:cubicBezTo>
                    <a:pt x="59" y="107"/>
                    <a:pt x="59" y="107"/>
                    <a:pt x="59" y="10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72" y="137"/>
                    <a:pt x="72" y="137"/>
                    <a:pt x="72" y="137"/>
                  </a:cubicBezTo>
                  <a:cubicBezTo>
                    <a:pt x="72" y="137"/>
                    <a:pt x="91" y="137"/>
                    <a:pt x="91" y="122"/>
                  </a:cubicBezTo>
                  <a:cubicBezTo>
                    <a:pt x="91" y="106"/>
                    <a:pt x="68" y="107"/>
                    <a:pt x="68" y="107"/>
                  </a:cubicBezTo>
                  <a:close/>
                  <a:moveTo>
                    <a:pt x="68" y="43"/>
                  </a:moveTo>
                  <a:cubicBezTo>
                    <a:pt x="59" y="43"/>
                    <a:pt x="59" y="43"/>
                    <a:pt x="59" y="43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2" y="69"/>
                    <a:pt x="84" y="67"/>
                    <a:pt x="84" y="57"/>
                  </a:cubicBezTo>
                  <a:cubicBezTo>
                    <a:pt x="84" y="43"/>
                    <a:pt x="68" y="43"/>
                    <a:pt x="68" y="43"/>
                  </a:cubicBezTo>
                  <a:close/>
                  <a:moveTo>
                    <a:pt x="209" y="114"/>
                  </a:moveTo>
                  <a:cubicBezTo>
                    <a:pt x="237" y="114"/>
                    <a:pt x="237" y="114"/>
                    <a:pt x="237" y="114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09" y="114"/>
                    <a:pt x="209" y="114"/>
                    <a:pt x="209" y="114"/>
                  </a:cubicBezTo>
                  <a:close/>
                  <a:moveTo>
                    <a:pt x="0" y="180"/>
                  </a:moveTo>
                  <a:cubicBezTo>
                    <a:pt x="69" y="180"/>
                    <a:pt x="69" y="180"/>
                    <a:pt x="69" y="180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111" y="180"/>
                    <a:pt x="128" y="170"/>
                    <a:pt x="128" y="170"/>
                  </a:cubicBezTo>
                  <a:cubicBezTo>
                    <a:pt x="124" y="180"/>
                    <a:pt x="124" y="180"/>
                    <a:pt x="124" y="180"/>
                  </a:cubicBezTo>
                  <a:cubicBezTo>
                    <a:pt x="193" y="180"/>
                    <a:pt x="193" y="180"/>
                    <a:pt x="193" y="180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248" y="158"/>
                    <a:pt x="248" y="158"/>
                    <a:pt x="248" y="158"/>
                  </a:cubicBezTo>
                  <a:cubicBezTo>
                    <a:pt x="255" y="180"/>
                    <a:pt x="255" y="180"/>
                    <a:pt x="255" y="180"/>
                  </a:cubicBezTo>
                  <a:cubicBezTo>
                    <a:pt x="323" y="180"/>
                    <a:pt x="323" y="180"/>
                    <a:pt x="323" y="18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46" y="118"/>
                    <a:pt x="146" y="118"/>
                    <a:pt x="146" y="118"/>
                  </a:cubicBezTo>
                  <a:cubicBezTo>
                    <a:pt x="146" y="118"/>
                    <a:pt x="142" y="105"/>
                    <a:pt x="136" y="99"/>
                  </a:cubicBezTo>
                  <a:cubicBezTo>
                    <a:pt x="131" y="93"/>
                    <a:pt x="120" y="87"/>
                    <a:pt x="120" y="87"/>
                  </a:cubicBezTo>
                  <a:cubicBezTo>
                    <a:pt x="120" y="87"/>
                    <a:pt x="142" y="82"/>
                    <a:pt x="142" y="46"/>
                  </a:cubicBezTo>
                  <a:cubicBezTo>
                    <a:pt x="142" y="10"/>
                    <a:pt x="100" y="0"/>
                    <a:pt x="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lose/>
                </a:path>
              </a:pathLst>
            </a:custGeom>
            <a:solidFill>
              <a:srgbClr val="003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90" name="Freeform 8"/>
            <p:cNvSpPr>
              <a:spLocks noEditPoints="1"/>
            </p:cNvSpPr>
            <p:nvPr userDrawn="1"/>
          </p:nvSpPr>
          <p:spPr bwMode="gray">
            <a:xfrm>
              <a:off x="2068513" y="3006725"/>
              <a:ext cx="1154112" cy="674688"/>
            </a:xfrm>
            <a:custGeom>
              <a:avLst/>
              <a:gdLst>
                <a:gd name="T0" fmla="*/ 605 w 727"/>
                <a:gd name="T1" fmla="*/ 288 h 425"/>
                <a:gd name="T2" fmla="*/ 605 w 727"/>
                <a:gd name="T3" fmla="*/ 0 h 425"/>
                <a:gd name="T4" fmla="*/ 449 w 727"/>
                <a:gd name="T5" fmla="*/ 0 h 425"/>
                <a:gd name="T6" fmla="*/ 449 w 727"/>
                <a:gd name="T7" fmla="*/ 364 h 425"/>
                <a:gd name="T8" fmla="*/ 316 w 727"/>
                <a:gd name="T9" fmla="*/ 0 h 425"/>
                <a:gd name="T10" fmla="*/ 146 w 727"/>
                <a:gd name="T11" fmla="*/ 0 h 425"/>
                <a:gd name="T12" fmla="*/ 0 w 727"/>
                <a:gd name="T13" fmla="*/ 425 h 425"/>
                <a:gd name="T14" fmla="*/ 165 w 727"/>
                <a:gd name="T15" fmla="*/ 425 h 425"/>
                <a:gd name="T16" fmla="*/ 177 w 727"/>
                <a:gd name="T17" fmla="*/ 373 h 425"/>
                <a:gd name="T18" fmla="*/ 293 w 727"/>
                <a:gd name="T19" fmla="*/ 373 h 425"/>
                <a:gd name="T20" fmla="*/ 305 w 727"/>
                <a:gd name="T21" fmla="*/ 425 h 425"/>
                <a:gd name="T22" fmla="*/ 727 w 727"/>
                <a:gd name="T23" fmla="*/ 425 h 425"/>
                <a:gd name="T24" fmla="*/ 727 w 727"/>
                <a:gd name="T25" fmla="*/ 288 h 425"/>
                <a:gd name="T26" fmla="*/ 605 w 727"/>
                <a:gd name="T27" fmla="*/ 288 h 425"/>
                <a:gd name="T28" fmla="*/ 203 w 727"/>
                <a:gd name="T29" fmla="*/ 269 h 425"/>
                <a:gd name="T30" fmla="*/ 236 w 727"/>
                <a:gd name="T31" fmla="*/ 146 h 425"/>
                <a:gd name="T32" fmla="*/ 267 w 727"/>
                <a:gd name="T33" fmla="*/ 269 h 425"/>
                <a:gd name="T34" fmla="*/ 203 w 727"/>
                <a:gd name="T35" fmla="*/ 269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7" h="425">
                  <a:moveTo>
                    <a:pt x="605" y="288"/>
                  </a:moveTo>
                  <a:lnTo>
                    <a:pt x="605" y="0"/>
                  </a:lnTo>
                  <a:lnTo>
                    <a:pt x="449" y="0"/>
                  </a:lnTo>
                  <a:lnTo>
                    <a:pt x="449" y="364"/>
                  </a:lnTo>
                  <a:lnTo>
                    <a:pt x="316" y="0"/>
                  </a:lnTo>
                  <a:lnTo>
                    <a:pt x="146" y="0"/>
                  </a:lnTo>
                  <a:lnTo>
                    <a:pt x="0" y="425"/>
                  </a:lnTo>
                  <a:lnTo>
                    <a:pt x="165" y="425"/>
                  </a:lnTo>
                  <a:lnTo>
                    <a:pt x="177" y="373"/>
                  </a:lnTo>
                  <a:lnTo>
                    <a:pt x="293" y="373"/>
                  </a:lnTo>
                  <a:lnTo>
                    <a:pt x="305" y="425"/>
                  </a:lnTo>
                  <a:lnTo>
                    <a:pt x="727" y="425"/>
                  </a:lnTo>
                  <a:lnTo>
                    <a:pt x="727" y="288"/>
                  </a:lnTo>
                  <a:lnTo>
                    <a:pt x="605" y="288"/>
                  </a:lnTo>
                  <a:close/>
                  <a:moveTo>
                    <a:pt x="203" y="269"/>
                  </a:moveTo>
                  <a:lnTo>
                    <a:pt x="236" y="146"/>
                  </a:lnTo>
                  <a:lnTo>
                    <a:pt x="267" y="269"/>
                  </a:lnTo>
                  <a:lnTo>
                    <a:pt x="203" y="269"/>
                  </a:lnTo>
                  <a:close/>
                </a:path>
              </a:pathLst>
            </a:custGeom>
            <a:solidFill>
              <a:srgbClr val="003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91" name="Freeform 9"/>
            <p:cNvSpPr>
              <a:spLocks/>
            </p:cNvSpPr>
            <p:nvPr userDrawn="1"/>
          </p:nvSpPr>
          <p:spPr bwMode="gray">
            <a:xfrm>
              <a:off x="4591050" y="3006725"/>
              <a:ext cx="536575" cy="682625"/>
            </a:xfrm>
            <a:custGeom>
              <a:avLst/>
              <a:gdLst>
                <a:gd name="T0" fmla="*/ 143 w 143"/>
                <a:gd name="T1" fmla="*/ 89 h 182"/>
                <a:gd name="T2" fmla="*/ 143 w 143"/>
                <a:gd name="T3" fmla="*/ 179 h 182"/>
                <a:gd name="T4" fmla="*/ 129 w 143"/>
                <a:gd name="T5" fmla="*/ 179 h 182"/>
                <a:gd name="T6" fmla="*/ 119 w 143"/>
                <a:gd name="T7" fmla="*/ 156 h 182"/>
                <a:gd name="T8" fmla="*/ 71 w 143"/>
                <a:gd name="T9" fmla="*/ 182 h 182"/>
                <a:gd name="T10" fmla="*/ 17 w 143"/>
                <a:gd name="T11" fmla="*/ 155 h 182"/>
                <a:gd name="T12" fmla="*/ 0 w 143"/>
                <a:gd name="T13" fmla="*/ 91 h 182"/>
                <a:gd name="T14" fmla="*/ 19 w 143"/>
                <a:gd name="T15" fmla="*/ 27 h 182"/>
                <a:gd name="T16" fmla="*/ 75 w 143"/>
                <a:gd name="T17" fmla="*/ 0 h 182"/>
                <a:gd name="T18" fmla="*/ 119 w 143"/>
                <a:gd name="T19" fmla="*/ 16 h 182"/>
                <a:gd name="T20" fmla="*/ 140 w 143"/>
                <a:gd name="T21" fmla="*/ 54 h 182"/>
                <a:gd name="T22" fmla="*/ 113 w 143"/>
                <a:gd name="T23" fmla="*/ 59 h 182"/>
                <a:gd name="T24" fmla="*/ 76 w 143"/>
                <a:gd name="T25" fmla="*/ 27 h 182"/>
                <a:gd name="T26" fmla="*/ 45 w 143"/>
                <a:gd name="T27" fmla="*/ 42 h 182"/>
                <a:gd name="T28" fmla="*/ 33 w 143"/>
                <a:gd name="T29" fmla="*/ 89 h 182"/>
                <a:gd name="T30" fmla="*/ 75 w 143"/>
                <a:gd name="T31" fmla="*/ 156 h 182"/>
                <a:gd name="T32" fmla="*/ 102 w 143"/>
                <a:gd name="T33" fmla="*/ 145 h 182"/>
                <a:gd name="T34" fmla="*/ 113 w 143"/>
                <a:gd name="T35" fmla="*/ 115 h 182"/>
                <a:gd name="T36" fmla="*/ 76 w 143"/>
                <a:gd name="T37" fmla="*/ 115 h 182"/>
                <a:gd name="T38" fmla="*/ 76 w 143"/>
                <a:gd name="T39" fmla="*/ 89 h 182"/>
                <a:gd name="T40" fmla="*/ 143 w 143"/>
                <a:gd name="T41" fmla="*/ 8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" h="182">
                  <a:moveTo>
                    <a:pt x="143" y="89"/>
                  </a:moveTo>
                  <a:cubicBezTo>
                    <a:pt x="143" y="179"/>
                    <a:pt x="143" y="179"/>
                    <a:pt x="143" y="179"/>
                  </a:cubicBezTo>
                  <a:cubicBezTo>
                    <a:pt x="129" y="179"/>
                    <a:pt x="129" y="179"/>
                    <a:pt x="129" y="179"/>
                  </a:cubicBezTo>
                  <a:cubicBezTo>
                    <a:pt x="119" y="156"/>
                    <a:pt x="119" y="156"/>
                    <a:pt x="119" y="156"/>
                  </a:cubicBezTo>
                  <a:cubicBezTo>
                    <a:pt x="109" y="173"/>
                    <a:pt x="93" y="182"/>
                    <a:pt x="71" y="182"/>
                  </a:cubicBezTo>
                  <a:cubicBezTo>
                    <a:pt x="47" y="182"/>
                    <a:pt x="29" y="173"/>
                    <a:pt x="17" y="155"/>
                  </a:cubicBezTo>
                  <a:cubicBezTo>
                    <a:pt x="5" y="137"/>
                    <a:pt x="0" y="115"/>
                    <a:pt x="0" y="91"/>
                  </a:cubicBezTo>
                  <a:cubicBezTo>
                    <a:pt x="0" y="66"/>
                    <a:pt x="6" y="44"/>
                    <a:pt x="19" y="27"/>
                  </a:cubicBezTo>
                  <a:cubicBezTo>
                    <a:pt x="33" y="9"/>
                    <a:pt x="51" y="0"/>
                    <a:pt x="75" y="0"/>
                  </a:cubicBezTo>
                  <a:cubicBezTo>
                    <a:pt x="93" y="0"/>
                    <a:pt x="107" y="6"/>
                    <a:pt x="119" y="16"/>
                  </a:cubicBezTo>
                  <a:cubicBezTo>
                    <a:pt x="130" y="26"/>
                    <a:pt x="137" y="39"/>
                    <a:pt x="140" y="54"/>
                  </a:cubicBezTo>
                  <a:cubicBezTo>
                    <a:pt x="113" y="59"/>
                    <a:pt x="113" y="59"/>
                    <a:pt x="113" y="59"/>
                  </a:cubicBezTo>
                  <a:cubicBezTo>
                    <a:pt x="108" y="38"/>
                    <a:pt x="95" y="27"/>
                    <a:pt x="76" y="27"/>
                  </a:cubicBezTo>
                  <a:cubicBezTo>
                    <a:pt x="63" y="27"/>
                    <a:pt x="53" y="32"/>
                    <a:pt x="45" y="42"/>
                  </a:cubicBezTo>
                  <a:cubicBezTo>
                    <a:pt x="37" y="52"/>
                    <a:pt x="33" y="68"/>
                    <a:pt x="33" y="89"/>
                  </a:cubicBezTo>
                  <a:cubicBezTo>
                    <a:pt x="33" y="134"/>
                    <a:pt x="47" y="156"/>
                    <a:pt x="75" y="156"/>
                  </a:cubicBezTo>
                  <a:cubicBezTo>
                    <a:pt x="86" y="156"/>
                    <a:pt x="95" y="152"/>
                    <a:pt x="102" y="145"/>
                  </a:cubicBezTo>
                  <a:cubicBezTo>
                    <a:pt x="109" y="137"/>
                    <a:pt x="113" y="127"/>
                    <a:pt x="113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89"/>
                    <a:pt x="76" y="89"/>
                    <a:pt x="76" y="89"/>
                  </a:cubicBezTo>
                  <a:lnTo>
                    <a:pt x="143" y="89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92" name="Freeform 10"/>
            <p:cNvSpPr>
              <a:spLocks/>
            </p:cNvSpPr>
            <p:nvPr userDrawn="1"/>
          </p:nvSpPr>
          <p:spPr bwMode="gray">
            <a:xfrm>
              <a:off x="5254625" y="3175000"/>
              <a:ext cx="247650" cy="503238"/>
            </a:xfrm>
            <a:custGeom>
              <a:avLst/>
              <a:gdLst>
                <a:gd name="T0" fmla="*/ 29 w 66"/>
                <a:gd name="T1" fmla="*/ 134 h 134"/>
                <a:gd name="T2" fmla="*/ 0 w 66"/>
                <a:gd name="T3" fmla="*/ 134 h 134"/>
                <a:gd name="T4" fmla="*/ 0 w 66"/>
                <a:gd name="T5" fmla="*/ 4 h 134"/>
                <a:gd name="T6" fmla="*/ 27 w 66"/>
                <a:gd name="T7" fmla="*/ 4 h 134"/>
                <a:gd name="T8" fmla="*/ 27 w 66"/>
                <a:gd name="T9" fmla="*/ 35 h 134"/>
                <a:gd name="T10" fmla="*/ 42 w 66"/>
                <a:gd name="T11" fmla="*/ 8 h 134"/>
                <a:gd name="T12" fmla="*/ 63 w 66"/>
                <a:gd name="T13" fmla="*/ 0 h 134"/>
                <a:gd name="T14" fmla="*/ 66 w 66"/>
                <a:gd name="T15" fmla="*/ 0 h 134"/>
                <a:gd name="T16" fmla="*/ 66 w 66"/>
                <a:gd name="T17" fmla="*/ 32 h 134"/>
                <a:gd name="T18" fmla="*/ 37 w 66"/>
                <a:gd name="T19" fmla="*/ 46 h 134"/>
                <a:gd name="T20" fmla="*/ 29 w 66"/>
                <a:gd name="T21" fmla="*/ 74 h 134"/>
                <a:gd name="T22" fmla="*/ 29 w 66"/>
                <a:gd name="T2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34">
                  <a:moveTo>
                    <a:pt x="29" y="134"/>
                  </a:moveTo>
                  <a:cubicBezTo>
                    <a:pt x="0" y="134"/>
                    <a:pt x="0" y="134"/>
                    <a:pt x="0" y="1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30" y="23"/>
                    <a:pt x="36" y="14"/>
                    <a:pt x="42" y="8"/>
                  </a:cubicBezTo>
                  <a:cubicBezTo>
                    <a:pt x="49" y="3"/>
                    <a:pt x="56" y="0"/>
                    <a:pt x="63" y="0"/>
                  </a:cubicBezTo>
                  <a:cubicBezTo>
                    <a:pt x="64" y="0"/>
                    <a:pt x="65" y="0"/>
                    <a:pt x="66" y="0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51" y="32"/>
                    <a:pt x="42" y="37"/>
                    <a:pt x="37" y="46"/>
                  </a:cubicBezTo>
                  <a:cubicBezTo>
                    <a:pt x="32" y="56"/>
                    <a:pt x="29" y="65"/>
                    <a:pt x="29" y="74"/>
                  </a:cubicBezTo>
                  <a:lnTo>
                    <a:pt x="29" y="134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93" name="Freeform 11"/>
            <p:cNvSpPr>
              <a:spLocks noEditPoints="1"/>
            </p:cNvSpPr>
            <p:nvPr userDrawn="1"/>
          </p:nvSpPr>
          <p:spPr bwMode="gray">
            <a:xfrm>
              <a:off x="5551488" y="3179763"/>
              <a:ext cx="457200" cy="509588"/>
            </a:xfrm>
            <a:custGeom>
              <a:avLst/>
              <a:gdLst>
                <a:gd name="T0" fmla="*/ 60 w 122"/>
                <a:gd name="T1" fmla="*/ 136 h 136"/>
                <a:gd name="T2" fmla="*/ 16 w 122"/>
                <a:gd name="T3" fmla="*/ 115 h 136"/>
                <a:gd name="T4" fmla="*/ 0 w 122"/>
                <a:gd name="T5" fmla="*/ 68 h 136"/>
                <a:gd name="T6" fmla="*/ 17 w 122"/>
                <a:gd name="T7" fmla="*/ 19 h 136"/>
                <a:gd name="T8" fmla="*/ 62 w 122"/>
                <a:gd name="T9" fmla="*/ 0 h 136"/>
                <a:gd name="T10" fmla="*/ 105 w 122"/>
                <a:gd name="T11" fmla="*/ 19 h 136"/>
                <a:gd name="T12" fmla="*/ 122 w 122"/>
                <a:gd name="T13" fmla="*/ 68 h 136"/>
                <a:gd name="T14" fmla="*/ 104 w 122"/>
                <a:gd name="T15" fmla="*/ 117 h 136"/>
                <a:gd name="T16" fmla="*/ 60 w 122"/>
                <a:gd name="T17" fmla="*/ 136 h 136"/>
                <a:gd name="T18" fmla="*/ 61 w 122"/>
                <a:gd name="T19" fmla="*/ 112 h 136"/>
                <a:gd name="T20" fmla="*/ 90 w 122"/>
                <a:gd name="T21" fmla="*/ 68 h 136"/>
                <a:gd name="T22" fmla="*/ 83 w 122"/>
                <a:gd name="T23" fmla="*/ 36 h 136"/>
                <a:gd name="T24" fmla="*/ 62 w 122"/>
                <a:gd name="T25" fmla="*/ 24 h 136"/>
                <a:gd name="T26" fmla="*/ 39 w 122"/>
                <a:gd name="T27" fmla="*/ 36 h 136"/>
                <a:gd name="T28" fmla="*/ 32 w 122"/>
                <a:gd name="T29" fmla="*/ 68 h 136"/>
                <a:gd name="T30" fmla="*/ 39 w 122"/>
                <a:gd name="T31" fmla="*/ 101 h 136"/>
                <a:gd name="T32" fmla="*/ 61 w 122"/>
                <a:gd name="T33" fmla="*/ 11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136">
                  <a:moveTo>
                    <a:pt x="60" y="136"/>
                  </a:moveTo>
                  <a:cubicBezTo>
                    <a:pt x="40" y="136"/>
                    <a:pt x="26" y="129"/>
                    <a:pt x="16" y="115"/>
                  </a:cubicBezTo>
                  <a:cubicBezTo>
                    <a:pt x="5" y="102"/>
                    <a:pt x="0" y="86"/>
                    <a:pt x="0" y="68"/>
                  </a:cubicBezTo>
                  <a:cubicBezTo>
                    <a:pt x="0" y="48"/>
                    <a:pt x="6" y="32"/>
                    <a:pt x="17" y="19"/>
                  </a:cubicBezTo>
                  <a:cubicBezTo>
                    <a:pt x="28" y="7"/>
                    <a:pt x="43" y="0"/>
                    <a:pt x="62" y="0"/>
                  </a:cubicBezTo>
                  <a:cubicBezTo>
                    <a:pt x="79" y="0"/>
                    <a:pt x="94" y="6"/>
                    <a:pt x="105" y="19"/>
                  </a:cubicBezTo>
                  <a:cubicBezTo>
                    <a:pt x="116" y="31"/>
                    <a:pt x="122" y="48"/>
                    <a:pt x="122" y="68"/>
                  </a:cubicBezTo>
                  <a:cubicBezTo>
                    <a:pt x="122" y="88"/>
                    <a:pt x="116" y="105"/>
                    <a:pt x="104" y="117"/>
                  </a:cubicBezTo>
                  <a:cubicBezTo>
                    <a:pt x="92" y="130"/>
                    <a:pt x="78" y="136"/>
                    <a:pt x="60" y="136"/>
                  </a:cubicBezTo>
                  <a:close/>
                  <a:moveTo>
                    <a:pt x="61" y="112"/>
                  </a:moveTo>
                  <a:cubicBezTo>
                    <a:pt x="81" y="112"/>
                    <a:pt x="90" y="97"/>
                    <a:pt x="90" y="68"/>
                  </a:cubicBezTo>
                  <a:cubicBezTo>
                    <a:pt x="90" y="54"/>
                    <a:pt x="88" y="44"/>
                    <a:pt x="83" y="36"/>
                  </a:cubicBezTo>
                  <a:cubicBezTo>
                    <a:pt x="79" y="28"/>
                    <a:pt x="71" y="24"/>
                    <a:pt x="62" y="24"/>
                  </a:cubicBezTo>
                  <a:cubicBezTo>
                    <a:pt x="51" y="24"/>
                    <a:pt x="44" y="28"/>
                    <a:pt x="39" y="36"/>
                  </a:cubicBezTo>
                  <a:cubicBezTo>
                    <a:pt x="34" y="44"/>
                    <a:pt x="32" y="55"/>
                    <a:pt x="32" y="68"/>
                  </a:cubicBezTo>
                  <a:cubicBezTo>
                    <a:pt x="32" y="82"/>
                    <a:pt x="34" y="93"/>
                    <a:pt x="39" y="101"/>
                  </a:cubicBezTo>
                  <a:cubicBezTo>
                    <a:pt x="45" y="108"/>
                    <a:pt x="52" y="112"/>
                    <a:pt x="61" y="112"/>
                  </a:cubicBez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94" name="Freeform 12"/>
            <p:cNvSpPr>
              <a:spLocks/>
            </p:cNvSpPr>
            <p:nvPr userDrawn="1"/>
          </p:nvSpPr>
          <p:spPr bwMode="gray">
            <a:xfrm>
              <a:off x="6110288" y="3190875"/>
              <a:ext cx="401637" cy="498475"/>
            </a:xfrm>
            <a:custGeom>
              <a:avLst/>
              <a:gdLst>
                <a:gd name="T0" fmla="*/ 107 w 107"/>
                <a:gd name="T1" fmla="*/ 130 h 133"/>
                <a:gd name="T2" fmla="*/ 80 w 107"/>
                <a:gd name="T3" fmla="*/ 130 h 133"/>
                <a:gd name="T4" fmla="*/ 80 w 107"/>
                <a:gd name="T5" fmla="*/ 102 h 133"/>
                <a:gd name="T6" fmla="*/ 38 w 107"/>
                <a:gd name="T7" fmla="*/ 133 h 133"/>
                <a:gd name="T8" fmla="*/ 10 w 107"/>
                <a:gd name="T9" fmla="*/ 122 h 133"/>
                <a:gd name="T10" fmla="*/ 0 w 107"/>
                <a:gd name="T11" fmla="*/ 91 h 133"/>
                <a:gd name="T12" fmla="*/ 0 w 107"/>
                <a:gd name="T13" fmla="*/ 0 h 133"/>
                <a:gd name="T14" fmla="*/ 30 w 107"/>
                <a:gd name="T15" fmla="*/ 0 h 133"/>
                <a:gd name="T16" fmla="*/ 30 w 107"/>
                <a:gd name="T17" fmla="*/ 85 h 133"/>
                <a:gd name="T18" fmla="*/ 36 w 107"/>
                <a:gd name="T19" fmla="*/ 103 h 133"/>
                <a:gd name="T20" fmla="*/ 48 w 107"/>
                <a:gd name="T21" fmla="*/ 108 h 133"/>
                <a:gd name="T22" fmla="*/ 68 w 107"/>
                <a:gd name="T23" fmla="*/ 99 h 133"/>
                <a:gd name="T24" fmla="*/ 78 w 107"/>
                <a:gd name="T25" fmla="*/ 63 h 133"/>
                <a:gd name="T26" fmla="*/ 78 w 107"/>
                <a:gd name="T27" fmla="*/ 0 h 133"/>
                <a:gd name="T28" fmla="*/ 107 w 107"/>
                <a:gd name="T29" fmla="*/ 0 h 133"/>
                <a:gd name="T30" fmla="*/ 107 w 107"/>
                <a:gd name="T31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133">
                  <a:moveTo>
                    <a:pt x="107" y="130"/>
                  </a:moveTo>
                  <a:cubicBezTo>
                    <a:pt x="80" y="130"/>
                    <a:pt x="80" y="130"/>
                    <a:pt x="80" y="130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72" y="123"/>
                    <a:pt x="58" y="133"/>
                    <a:pt x="38" y="133"/>
                  </a:cubicBezTo>
                  <a:cubicBezTo>
                    <a:pt x="26" y="133"/>
                    <a:pt x="17" y="129"/>
                    <a:pt x="10" y="122"/>
                  </a:cubicBezTo>
                  <a:cubicBezTo>
                    <a:pt x="3" y="115"/>
                    <a:pt x="0" y="105"/>
                    <a:pt x="0" y="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85"/>
                    <a:pt x="30" y="85"/>
                    <a:pt x="30" y="85"/>
                  </a:cubicBezTo>
                  <a:cubicBezTo>
                    <a:pt x="30" y="94"/>
                    <a:pt x="32" y="101"/>
                    <a:pt x="36" y="103"/>
                  </a:cubicBezTo>
                  <a:cubicBezTo>
                    <a:pt x="40" y="106"/>
                    <a:pt x="44" y="108"/>
                    <a:pt x="48" y="108"/>
                  </a:cubicBezTo>
                  <a:cubicBezTo>
                    <a:pt x="54" y="108"/>
                    <a:pt x="61" y="105"/>
                    <a:pt x="68" y="99"/>
                  </a:cubicBezTo>
                  <a:cubicBezTo>
                    <a:pt x="74" y="94"/>
                    <a:pt x="78" y="81"/>
                    <a:pt x="78" y="63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07" y="0"/>
                    <a:pt x="107" y="0"/>
                    <a:pt x="107" y="0"/>
                  </a:cubicBezTo>
                  <a:lnTo>
                    <a:pt x="107" y="130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  <p:sp>
          <p:nvSpPr>
            <p:cNvPr id="95" name="Freeform 13"/>
            <p:cNvSpPr>
              <a:spLocks noEditPoints="1"/>
            </p:cNvSpPr>
            <p:nvPr userDrawn="1"/>
          </p:nvSpPr>
          <p:spPr bwMode="gray">
            <a:xfrm>
              <a:off x="6642100" y="3179763"/>
              <a:ext cx="434975" cy="666750"/>
            </a:xfrm>
            <a:custGeom>
              <a:avLst/>
              <a:gdLst>
                <a:gd name="T0" fmla="*/ 30 w 116"/>
                <a:gd name="T1" fmla="*/ 178 h 178"/>
                <a:gd name="T2" fmla="*/ 0 w 116"/>
                <a:gd name="T3" fmla="*/ 178 h 178"/>
                <a:gd name="T4" fmla="*/ 0 w 116"/>
                <a:gd name="T5" fmla="*/ 3 h 178"/>
                <a:gd name="T6" fmla="*/ 29 w 116"/>
                <a:gd name="T7" fmla="*/ 3 h 178"/>
                <a:gd name="T8" fmla="*/ 29 w 116"/>
                <a:gd name="T9" fmla="*/ 26 h 178"/>
                <a:gd name="T10" fmla="*/ 68 w 116"/>
                <a:gd name="T11" fmla="*/ 0 h 178"/>
                <a:gd name="T12" fmla="*/ 103 w 116"/>
                <a:gd name="T13" fmla="*/ 19 h 178"/>
                <a:gd name="T14" fmla="*/ 116 w 116"/>
                <a:gd name="T15" fmla="*/ 67 h 178"/>
                <a:gd name="T16" fmla="*/ 104 w 116"/>
                <a:gd name="T17" fmla="*/ 116 h 178"/>
                <a:gd name="T18" fmla="*/ 67 w 116"/>
                <a:gd name="T19" fmla="*/ 136 h 178"/>
                <a:gd name="T20" fmla="*/ 30 w 116"/>
                <a:gd name="T21" fmla="*/ 115 h 178"/>
                <a:gd name="T22" fmla="*/ 30 w 116"/>
                <a:gd name="T23" fmla="*/ 178 h 178"/>
                <a:gd name="T24" fmla="*/ 30 w 116"/>
                <a:gd name="T25" fmla="*/ 80 h 178"/>
                <a:gd name="T26" fmla="*/ 39 w 116"/>
                <a:gd name="T27" fmla="*/ 104 h 178"/>
                <a:gd name="T28" fmla="*/ 58 w 116"/>
                <a:gd name="T29" fmla="*/ 113 h 178"/>
                <a:gd name="T30" fmla="*/ 78 w 116"/>
                <a:gd name="T31" fmla="*/ 101 h 178"/>
                <a:gd name="T32" fmla="*/ 85 w 116"/>
                <a:gd name="T33" fmla="*/ 69 h 178"/>
                <a:gd name="T34" fmla="*/ 78 w 116"/>
                <a:gd name="T35" fmla="*/ 37 h 178"/>
                <a:gd name="T36" fmla="*/ 59 w 116"/>
                <a:gd name="T37" fmla="*/ 24 h 178"/>
                <a:gd name="T38" fmla="*/ 39 w 116"/>
                <a:gd name="T39" fmla="*/ 35 h 178"/>
                <a:gd name="T40" fmla="*/ 30 w 116"/>
                <a:gd name="T41" fmla="*/ 61 h 178"/>
                <a:gd name="T42" fmla="*/ 30 w 116"/>
                <a:gd name="T43" fmla="*/ 8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78">
                  <a:moveTo>
                    <a:pt x="30" y="178"/>
                  </a:moveTo>
                  <a:cubicBezTo>
                    <a:pt x="0" y="178"/>
                    <a:pt x="0" y="178"/>
                    <a:pt x="0" y="17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8" y="9"/>
                    <a:pt x="51" y="0"/>
                    <a:pt x="68" y="0"/>
                  </a:cubicBezTo>
                  <a:cubicBezTo>
                    <a:pt x="83" y="0"/>
                    <a:pt x="94" y="7"/>
                    <a:pt x="103" y="19"/>
                  </a:cubicBezTo>
                  <a:cubicBezTo>
                    <a:pt x="112" y="32"/>
                    <a:pt x="116" y="48"/>
                    <a:pt x="116" y="67"/>
                  </a:cubicBezTo>
                  <a:cubicBezTo>
                    <a:pt x="116" y="86"/>
                    <a:pt x="112" y="102"/>
                    <a:pt x="104" y="116"/>
                  </a:cubicBezTo>
                  <a:cubicBezTo>
                    <a:pt x="95" y="129"/>
                    <a:pt x="83" y="136"/>
                    <a:pt x="67" y="136"/>
                  </a:cubicBezTo>
                  <a:cubicBezTo>
                    <a:pt x="50" y="136"/>
                    <a:pt x="38" y="129"/>
                    <a:pt x="30" y="115"/>
                  </a:cubicBezTo>
                  <a:lnTo>
                    <a:pt x="30" y="178"/>
                  </a:lnTo>
                  <a:close/>
                  <a:moveTo>
                    <a:pt x="30" y="80"/>
                  </a:moveTo>
                  <a:cubicBezTo>
                    <a:pt x="30" y="89"/>
                    <a:pt x="33" y="97"/>
                    <a:pt x="39" y="104"/>
                  </a:cubicBezTo>
                  <a:cubicBezTo>
                    <a:pt x="44" y="110"/>
                    <a:pt x="51" y="113"/>
                    <a:pt x="58" y="113"/>
                  </a:cubicBezTo>
                  <a:cubicBezTo>
                    <a:pt x="67" y="113"/>
                    <a:pt x="74" y="109"/>
                    <a:pt x="78" y="101"/>
                  </a:cubicBezTo>
                  <a:cubicBezTo>
                    <a:pt x="83" y="92"/>
                    <a:pt x="85" y="82"/>
                    <a:pt x="85" y="69"/>
                  </a:cubicBezTo>
                  <a:cubicBezTo>
                    <a:pt x="85" y="56"/>
                    <a:pt x="83" y="45"/>
                    <a:pt x="78" y="37"/>
                  </a:cubicBezTo>
                  <a:cubicBezTo>
                    <a:pt x="74" y="29"/>
                    <a:pt x="67" y="24"/>
                    <a:pt x="59" y="24"/>
                  </a:cubicBezTo>
                  <a:cubicBezTo>
                    <a:pt x="51" y="24"/>
                    <a:pt x="44" y="28"/>
                    <a:pt x="39" y="35"/>
                  </a:cubicBezTo>
                  <a:cubicBezTo>
                    <a:pt x="33" y="41"/>
                    <a:pt x="30" y="50"/>
                    <a:pt x="30" y="61"/>
                  </a:cubicBezTo>
                  <a:lnTo>
                    <a:pt x="30" y="80"/>
                  </a:lnTo>
                  <a:close/>
                </a:path>
              </a:pathLst>
            </a:custGeom>
            <a:solidFill>
              <a:srgbClr val="BBB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/>
            </a:p>
          </p:txBody>
        </p:sp>
      </p:grpSp>
      <p:sp>
        <p:nvSpPr>
          <p:cNvPr id="62" name="Textplatzhalter 61"/>
          <p:cNvSpPr>
            <a:spLocks noGrp="1"/>
          </p:cNvSpPr>
          <p:nvPr>
            <p:ph type="body" idx="1"/>
          </p:nvPr>
        </p:nvSpPr>
        <p:spPr bwMode="gray">
          <a:xfrm>
            <a:off x="372268" y="1728313"/>
            <a:ext cx="8382795" cy="440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  <a:endParaRPr lang="de-DE" noProof="0" dirty="0"/>
          </a:p>
        </p:txBody>
      </p:sp>
      <p:cxnSp>
        <p:nvCxnSpPr>
          <p:cNvPr id="113" name="Gerade Verbindung 112"/>
          <p:cNvCxnSpPr/>
          <p:nvPr userDrawn="1"/>
        </p:nvCxnSpPr>
        <p:spPr bwMode="gray">
          <a:xfrm>
            <a:off x="0" y="6351120"/>
            <a:ext cx="9144000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 userDrawn="1"/>
        </p:nvCxnSpPr>
        <p:spPr bwMode="gray">
          <a:xfrm flipV="1">
            <a:off x="388172" y="-101773"/>
            <a:ext cx="0" cy="99392"/>
          </a:xfrm>
          <a:prstGeom prst="line">
            <a:avLst/>
          </a:prstGeom>
          <a:ln w="9525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 userDrawn="1"/>
        </p:nvSpPr>
        <p:spPr bwMode="gray">
          <a:xfrm>
            <a:off x="-137029" y="167828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00" noProof="0" smtClean="0">
                <a:solidFill>
                  <a:schemeClr val="bg1"/>
                </a:solidFill>
              </a:rPr>
              <a:t>4,57</a:t>
            </a:r>
          </a:p>
        </p:txBody>
      </p:sp>
      <p:cxnSp>
        <p:nvCxnSpPr>
          <p:cNvPr id="33" name="Gerade Verbindung 32"/>
          <p:cNvCxnSpPr/>
          <p:nvPr userDrawn="1"/>
        </p:nvCxnSpPr>
        <p:spPr bwMode="gray">
          <a:xfrm rot="16200000" flipV="1">
            <a:off x="-51329" y="1732562"/>
            <a:ext cx="0" cy="99392"/>
          </a:xfrm>
          <a:prstGeom prst="line">
            <a:avLst/>
          </a:prstGeom>
          <a:ln w="9525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 userDrawn="1"/>
        </p:nvSpPr>
        <p:spPr bwMode="gray">
          <a:xfrm>
            <a:off x="442501" y="-82855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00" noProof="0" smtClean="0">
                <a:solidFill>
                  <a:schemeClr val="bg1"/>
                </a:solidFill>
              </a:rPr>
              <a:t>11,62</a:t>
            </a:r>
            <a:endParaRPr lang="de-DE" sz="400" noProof="0">
              <a:solidFill>
                <a:schemeClr val="bg1"/>
              </a:solidFill>
            </a:endParaRPr>
          </a:p>
        </p:txBody>
      </p:sp>
      <p:cxnSp>
        <p:nvCxnSpPr>
          <p:cNvPr id="35" name="Gerade Verbindung 34"/>
          <p:cNvCxnSpPr/>
          <p:nvPr userDrawn="1"/>
        </p:nvCxnSpPr>
        <p:spPr bwMode="gray">
          <a:xfrm flipV="1">
            <a:off x="8753376" y="-101774"/>
            <a:ext cx="0" cy="99392"/>
          </a:xfrm>
          <a:prstGeom prst="line">
            <a:avLst/>
          </a:prstGeom>
          <a:ln w="9525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 userDrawn="1"/>
        </p:nvSpPr>
        <p:spPr bwMode="gray">
          <a:xfrm>
            <a:off x="8807705" y="-82856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00" noProof="0" smtClean="0">
                <a:solidFill>
                  <a:schemeClr val="bg1"/>
                </a:solidFill>
              </a:rPr>
              <a:t>11,62</a:t>
            </a:r>
            <a:endParaRPr lang="de-DE" sz="400" noProof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 userDrawn="1"/>
        </p:nvSpPr>
        <p:spPr bwMode="gray">
          <a:xfrm>
            <a:off x="9160958" y="167828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00" noProof="0" smtClean="0">
                <a:solidFill>
                  <a:schemeClr val="bg1"/>
                </a:solidFill>
              </a:rPr>
              <a:t>4,57</a:t>
            </a:r>
            <a:endParaRPr lang="de-DE" sz="400" noProof="0">
              <a:solidFill>
                <a:schemeClr val="bg1"/>
              </a:solidFill>
            </a:endParaRPr>
          </a:p>
        </p:txBody>
      </p:sp>
      <p:cxnSp>
        <p:nvCxnSpPr>
          <p:cNvPr id="38" name="Gerade Verbindung 37"/>
          <p:cNvCxnSpPr/>
          <p:nvPr userDrawn="1"/>
        </p:nvCxnSpPr>
        <p:spPr bwMode="gray">
          <a:xfrm rot="5400000" flipH="1" flipV="1">
            <a:off x="9200050" y="1732562"/>
            <a:ext cx="0" cy="99392"/>
          </a:xfrm>
          <a:prstGeom prst="line">
            <a:avLst/>
          </a:prstGeom>
          <a:ln w="9525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 userDrawn="1"/>
        </p:nvSpPr>
        <p:spPr bwMode="gray">
          <a:xfrm>
            <a:off x="9160958" y="6025691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00" noProof="0" smtClean="0">
                <a:solidFill>
                  <a:schemeClr val="bg1"/>
                </a:solidFill>
              </a:rPr>
              <a:t>7,50</a:t>
            </a:r>
            <a:endParaRPr lang="de-DE" sz="400" noProof="0">
              <a:solidFill>
                <a:schemeClr val="bg1"/>
              </a:solidFill>
            </a:endParaRPr>
          </a:p>
        </p:txBody>
      </p:sp>
      <p:cxnSp>
        <p:nvCxnSpPr>
          <p:cNvPr id="40" name="Gerade Verbindung 39"/>
          <p:cNvCxnSpPr/>
          <p:nvPr userDrawn="1"/>
        </p:nvCxnSpPr>
        <p:spPr bwMode="gray">
          <a:xfrm rot="5400000" flipH="1" flipV="1">
            <a:off x="9200050" y="6079647"/>
            <a:ext cx="0" cy="99392"/>
          </a:xfrm>
          <a:prstGeom prst="line">
            <a:avLst/>
          </a:prstGeom>
          <a:ln w="9525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 userDrawn="1"/>
        </p:nvSpPr>
        <p:spPr bwMode="gray">
          <a:xfrm>
            <a:off x="-137028" y="6025691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00" noProof="0" smtClean="0">
                <a:solidFill>
                  <a:schemeClr val="bg1"/>
                </a:solidFill>
              </a:rPr>
              <a:t>7,50</a:t>
            </a:r>
            <a:endParaRPr lang="de-DE" sz="400" noProof="0">
              <a:solidFill>
                <a:schemeClr val="bg1"/>
              </a:solidFill>
            </a:endParaRPr>
          </a:p>
        </p:txBody>
      </p:sp>
      <p:cxnSp>
        <p:nvCxnSpPr>
          <p:cNvPr id="42" name="Gerade Verbindung 41"/>
          <p:cNvCxnSpPr/>
          <p:nvPr userDrawn="1"/>
        </p:nvCxnSpPr>
        <p:spPr bwMode="gray">
          <a:xfrm rot="16200000" flipV="1">
            <a:off x="-51328" y="6079647"/>
            <a:ext cx="0" cy="99392"/>
          </a:xfrm>
          <a:prstGeom prst="line">
            <a:avLst/>
          </a:prstGeom>
          <a:ln w="9525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 userDrawn="1"/>
        </p:nvCxnSpPr>
        <p:spPr bwMode="gray">
          <a:xfrm flipV="1">
            <a:off x="4690837" y="-101774"/>
            <a:ext cx="0" cy="99392"/>
          </a:xfrm>
          <a:prstGeom prst="line">
            <a:avLst/>
          </a:prstGeom>
          <a:ln w="9525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 userDrawn="1"/>
        </p:nvSpPr>
        <p:spPr bwMode="gray">
          <a:xfrm>
            <a:off x="4745166" y="-82856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00" noProof="0" smtClean="0">
                <a:solidFill>
                  <a:schemeClr val="bg1"/>
                </a:solidFill>
              </a:rPr>
              <a:t>0,34</a:t>
            </a:r>
            <a:endParaRPr lang="de-DE" sz="400" noProof="0">
              <a:solidFill>
                <a:schemeClr val="bg1"/>
              </a:solidFill>
            </a:endParaRPr>
          </a:p>
        </p:txBody>
      </p:sp>
      <p:cxnSp>
        <p:nvCxnSpPr>
          <p:cNvPr id="45" name="Gerade Verbindung 44"/>
          <p:cNvCxnSpPr/>
          <p:nvPr userDrawn="1"/>
        </p:nvCxnSpPr>
        <p:spPr bwMode="gray">
          <a:xfrm flipV="1">
            <a:off x="4451003" y="-101773"/>
            <a:ext cx="0" cy="99392"/>
          </a:xfrm>
          <a:prstGeom prst="line">
            <a:avLst/>
          </a:prstGeom>
          <a:ln w="9525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 userDrawn="1"/>
        </p:nvSpPr>
        <p:spPr bwMode="gray">
          <a:xfrm>
            <a:off x="4260063" y="-82855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400" noProof="0" smtClean="0">
                <a:solidFill>
                  <a:schemeClr val="bg1"/>
                </a:solidFill>
              </a:rPr>
              <a:t>0,34</a:t>
            </a:r>
            <a:endParaRPr lang="de-DE" sz="400" noProof="0">
              <a:solidFill>
                <a:schemeClr val="bg1"/>
              </a:solidFill>
            </a:endParaRPr>
          </a:p>
        </p:txBody>
      </p:sp>
      <p:pic>
        <p:nvPicPr>
          <p:cNvPr id="46" name="Grafik 4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0518" y="6452401"/>
            <a:ext cx="1551781" cy="3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9" r:id="rId4"/>
    <p:sldLayoutId id="2147483665" r:id="rId5"/>
    <p:sldLayoutId id="2147483670" r:id="rId6"/>
    <p:sldLayoutId id="2147483662" r:id="rId7"/>
    <p:sldLayoutId id="2147483663" r:id="rId8"/>
    <p:sldLayoutId id="2147483664" r:id="rId9"/>
    <p:sldLayoutId id="2147483671" r:id="rId10"/>
    <p:sldLayoutId id="2147483666" r:id="rId11"/>
    <p:sldLayoutId id="2147483667" r:id="rId12"/>
    <p:sldLayoutId id="2147483668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Tx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spcBef>
          <a:spcPts val="6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6400" indent="-227013" algn="l" defTabSz="914400" rtl="0" eaLnBrk="1" latinLnBrk="0" hangingPunct="1">
        <a:spcBef>
          <a:spcPts val="600"/>
        </a:spcBef>
        <a:buClr>
          <a:schemeClr val="tx1"/>
        </a:buClr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28650" indent="-209550" algn="l" defTabSz="914400" rtl="0" eaLnBrk="1" latinLnBrk="0" hangingPunct="1">
        <a:spcBef>
          <a:spcPts val="600"/>
        </a:spcBef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230188" algn="l" defTabSz="914400" rtl="0" eaLnBrk="1" latinLnBrk="0" hangingPunct="1">
        <a:spcBef>
          <a:spcPts val="600"/>
        </a:spcBef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indent="-230188" algn="l" defTabSz="914400" rtl="0" eaLnBrk="1" latinLnBrk="0" hangingPunct="1">
        <a:spcBef>
          <a:spcPts val="600"/>
        </a:spcBef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855663" indent="-228600" algn="l" defTabSz="914400" rtl="0" eaLnBrk="1" latinLnBrk="0" hangingPunct="1">
        <a:spcBef>
          <a:spcPts val="600"/>
        </a:spcBef>
        <a:buFont typeface="Symbol" pitchFamily="18" charset="2"/>
        <a:buChar char="-"/>
        <a:tabLst>
          <a:tab pos="85725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860425" indent="-230188" algn="l" defTabSz="914400" rtl="0" eaLnBrk="1" latinLnBrk="0" hangingPunct="1">
        <a:spcBef>
          <a:spcPts val="600"/>
        </a:spcBef>
        <a:buFont typeface="Symbol" pitchFamily="18" charset="2"/>
        <a:buChar char="-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57250" indent="-227013" algn="l" defTabSz="914400" rtl="0" eaLnBrk="1" latinLnBrk="0" hangingPunct="1">
        <a:spcBef>
          <a:spcPts val="600"/>
        </a:spcBef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sz="2800" dirty="0" err="1" smtClean="0"/>
              <a:t>Achievement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recycling</a:t>
            </a:r>
            <a:r>
              <a:rPr lang="de-DE" sz="2800" dirty="0" smtClean="0"/>
              <a:t> </a:t>
            </a:r>
            <a:r>
              <a:rPr lang="de-DE" sz="2800" dirty="0" err="1" smtClean="0"/>
              <a:t>targets</a:t>
            </a:r>
            <a:r>
              <a:rPr lang="de-DE" sz="2800" dirty="0" smtClean="0"/>
              <a:t> </a:t>
            </a:r>
            <a:r>
              <a:rPr lang="de-DE" sz="2800" dirty="0" err="1" smtClean="0"/>
              <a:t>from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view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a </a:t>
            </a:r>
            <a:r>
              <a:rPr lang="de-DE" sz="2800" dirty="0" err="1" smtClean="0"/>
              <a:t>collecting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recovery</a:t>
            </a:r>
            <a:r>
              <a:rPr lang="de-DE" sz="2800" dirty="0" smtClean="0"/>
              <a:t> </a:t>
            </a:r>
            <a:r>
              <a:rPr lang="de-DE" sz="2800" dirty="0" err="1" smtClean="0"/>
              <a:t>system</a:t>
            </a:r>
            <a:r>
              <a:rPr lang="de-DE" sz="2800" dirty="0" smtClean="0"/>
              <a:t> in Austria; </a:t>
            </a:r>
            <a:r>
              <a:rPr lang="de-DE" sz="2800" b="0" dirty="0" smtClean="0"/>
              <a:t> </a:t>
            </a:r>
            <a:endParaRPr lang="de-DE" sz="2800" b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 err="1" smtClean="0"/>
              <a:t>Rogasaka</a:t>
            </a:r>
            <a:r>
              <a:rPr lang="de-DE" dirty="0" smtClean="0"/>
              <a:t> </a:t>
            </a:r>
            <a:r>
              <a:rPr lang="de-DE" dirty="0" err="1" smtClean="0"/>
              <a:t>Slatina</a:t>
            </a:r>
            <a:r>
              <a:rPr lang="de-DE" dirty="0" smtClean="0"/>
              <a:t>,  </a:t>
            </a:r>
            <a:r>
              <a:rPr lang="de-DE" dirty="0" smtClean="0"/>
              <a:t>13. </a:t>
            </a:r>
            <a:r>
              <a:rPr lang="de-DE" dirty="0" err="1" smtClean="0"/>
              <a:t>Oct</a:t>
            </a:r>
            <a:r>
              <a:rPr lang="de-DE" dirty="0" smtClean="0"/>
              <a:t>. 2016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Wilhelm </a:t>
            </a:r>
            <a:r>
              <a:rPr lang="de-DE" dirty="0" err="1" smtClean="0"/>
              <a:t>Kleer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931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>
            <a:normAutofit/>
          </a:bodyPr>
          <a:lstStyle/>
          <a:p>
            <a:r>
              <a:rPr lang="de-DE" dirty="0" smtClean="0">
                <a:solidFill>
                  <a:srgbClr val="002E54"/>
                </a:solidFill>
              </a:rPr>
              <a:t>Target </a:t>
            </a:r>
            <a:r>
              <a:rPr lang="de-DE" dirty="0" err="1" smtClean="0">
                <a:solidFill>
                  <a:srgbClr val="002E54"/>
                </a:solidFill>
              </a:rPr>
              <a:t>performance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comparison</a:t>
            </a:r>
            <a:r>
              <a:rPr lang="de-DE" dirty="0">
                <a:solidFill>
                  <a:srgbClr val="002E54"/>
                </a:solidFill>
              </a:rPr>
              <a:t>;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>
                <a:solidFill>
                  <a:srgbClr val="002E54"/>
                </a:solidFill>
              </a:rPr>
              <a:t>r</a:t>
            </a:r>
            <a:r>
              <a:rPr lang="de-DE" dirty="0" err="1" smtClean="0">
                <a:solidFill>
                  <a:srgbClr val="002E54"/>
                </a:solidFill>
              </a:rPr>
              <a:t>ecovery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3" y="1419688"/>
            <a:ext cx="8367179" cy="461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28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2E54"/>
                </a:solidFill>
              </a:rPr>
              <a:t>Target </a:t>
            </a:r>
            <a:r>
              <a:rPr lang="de-DE" dirty="0" err="1" smtClean="0">
                <a:solidFill>
                  <a:srgbClr val="002E54"/>
                </a:solidFill>
              </a:rPr>
              <a:t>performance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comparison</a:t>
            </a:r>
            <a:r>
              <a:rPr lang="de-DE" dirty="0" smtClean="0">
                <a:solidFill>
                  <a:srgbClr val="002E54"/>
                </a:solidFill>
              </a:rPr>
              <a:t>; </a:t>
            </a:r>
            <a:r>
              <a:rPr lang="de-DE" dirty="0" err="1" smtClean="0">
                <a:solidFill>
                  <a:srgbClr val="002E54"/>
                </a:solidFill>
              </a:rPr>
              <a:t>reuse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and</a:t>
            </a:r>
            <a:r>
              <a:rPr lang="de-DE" dirty="0" smtClean="0">
                <a:solidFill>
                  <a:srgbClr val="002E54"/>
                </a:solidFill>
              </a:rPr>
              <a:t> recycle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4" y="1472811"/>
            <a:ext cx="8539182" cy="468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4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0725"/>
            <a:ext cx="9144000" cy="18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2E54"/>
                </a:solidFill>
              </a:rPr>
              <a:t>„Backbone“ </a:t>
            </a:r>
            <a:r>
              <a:rPr lang="de-DE" dirty="0" err="1" smtClean="0">
                <a:solidFill>
                  <a:srgbClr val="002E54"/>
                </a:solidFill>
              </a:rPr>
              <a:t>for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the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collection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6213" y="1484385"/>
            <a:ext cx="7633510" cy="3517112"/>
          </a:xfrm>
        </p:spPr>
        <p:txBody>
          <a:bodyPr/>
          <a:lstStyle/>
          <a:p>
            <a:pPr lvl="1"/>
            <a:r>
              <a:rPr lang="de-DE" sz="2000" b="1" dirty="0" smtClean="0"/>
              <a:t>2.100 </a:t>
            </a:r>
            <a:r>
              <a:rPr lang="de-DE" sz="2000" b="1" dirty="0" err="1" smtClean="0"/>
              <a:t>Municipal</a:t>
            </a:r>
            <a:r>
              <a:rPr lang="de-DE" sz="2000" b="1" dirty="0" smtClean="0"/>
              <a:t>, </a:t>
            </a:r>
            <a:r>
              <a:rPr lang="de-DE" sz="2000" b="1" dirty="0" err="1" smtClean="0"/>
              <a:t>puplic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collection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sites</a:t>
            </a:r>
            <a:endParaRPr lang="de-DE" sz="2000" b="1" dirty="0" smtClean="0"/>
          </a:p>
          <a:p>
            <a:pPr lvl="1"/>
            <a:r>
              <a:rPr lang="de-DE" sz="2000" b="1" dirty="0" smtClean="0"/>
              <a:t>150 Regional </a:t>
            </a:r>
            <a:r>
              <a:rPr lang="de-DE" sz="2000" b="1" dirty="0" err="1" smtClean="0"/>
              <a:t>collection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sites</a:t>
            </a:r>
            <a:r>
              <a:rPr lang="de-DE" sz="2000" b="1" dirty="0" smtClean="0"/>
              <a:t> (</a:t>
            </a:r>
            <a:r>
              <a:rPr lang="de-DE" sz="2000" b="1" dirty="0" err="1" smtClean="0"/>
              <a:t>Waste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management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companies</a:t>
            </a:r>
            <a:r>
              <a:rPr lang="de-DE" sz="2000" b="1" dirty="0" smtClean="0"/>
              <a:t>)</a:t>
            </a:r>
          </a:p>
          <a:p>
            <a:pPr lvl="1"/>
            <a:r>
              <a:rPr lang="de-DE" sz="2000" b="1" dirty="0" smtClean="0"/>
              <a:t>Free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charge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take</a:t>
            </a:r>
            <a:r>
              <a:rPr lang="de-DE" sz="2000" b="1" dirty="0" smtClean="0"/>
              <a:t> back on a 1 : 1 </a:t>
            </a:r>
            <a:r>
              <a:rPr lang="de-DE" sz="2000" b="1" dirty="0" err="1" smtClean="0"/>
              <a:t>basis</a:t>
            </a:r>
            <a:r>
              <a:rPr lang="de-DE" sz="2000" b="1" dirty="0" smtClean="0"/>
              <a:t> (</a:t>
            </a:r>
            <a:r>
              <a:rPr lang="de-DE" sz="2000" b="1" dirty="0" err="1" smtClean="0"/>
              <a:t>distributor</a:t>
            </a:r>
            <a:r>
              <a:rPr lang="de-DE" sz="2000" b="1" dirty="0"/>
              <a:t> </a:t>
            </a:r>
            <a:r>
              <a:rPr lang="de-DE" sz="2000" b="1" dirty="0" err="1" smtClean="0"/>
              <a:t>with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shops</a:t>
            </a:r>
            <a:r>
              <a:rPr lang="de-DE" sz="2000" b="1" dirty="0" smtClean="0"/>
              <a:t> &gt; 150 m²)</a:t>
            </a:r>
          </a:p>
          <a:p>
            <a:pPr lvl="2"/>
            <a:r>
              <a:rPr lang="de-DE" sz="1800" b="1" dirty="0" err="1" smtClean="0"/>
              <a:t>Exception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for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smaller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shops</a:t>
            </a:r>
            <a:r>
              <a:rPr lang="de-DE" sz="1800" b="1" dirty="0" smtClean="0"/>
              <a:t> </a:t>
            </a:r>
          </a:p>
          <a:p>
            <a:pPr lvl="2"/>
            <a:r>
              <a:rPr lang="de-DE" sz="1800" b="1" dirty="0" err="1" smtClean="0"/>
              <a:t>No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obligation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for</a:t>
            </a:r>
            <a:r>
              <a:rPr lang="de-DE" sz="1800" b="1" dirty="0" smtClean="0"/>
              <a:t> a 0 : 1 </a:t>
            </a:r>
            <a:r>
              <a:rPr lang="de-DE" sz="1800" b="1" dirty="0" err="1" smtClean="0"/>
              <a:t>take</a:t>
            </a:r>
            <a:r>
              <a:rPr lang="de-DE" sz="1800" b="1" dirty="0" smtClean="0"/>
              <a:t> back </a:t>
            </a:r>
            <a:r>
              <a:rPr lang="de-DE" sz="1800" b="1" dirty="0" err="1" smtClean="0"/>
              <a:t>for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small</a:t>
            </a:r>
            <a:r>
              <a:rPr lang="de-DE" sz="1800" b="1" dirty="0" smtClean="0"/>
              <a:t> WEEE (&lt; 25 cm) </a:t>
            </a:r>
            <a:r>
              <a:rPr lang="de-DE" sz="1800" b="1" dirty="0" err="1" smtClean="0"/>
              <a:t>by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distributors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with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shops</a:t>
            </a:r>
            <a:r>
              <a:rPr lang="de-DE" sz="1800" b="1" dirty="0" smtClean="0"/>
              <a:t> </a:t>
            </a:r>
            <a:r>
              <a:rPr lang="de-DE" sz="1800" b="1" u="sng" dirty="0" smtClean="0"/>
              <a:t>&gt;</a:t>
            </a:r>
            <a:r>
              <a:rPr lang="de-DE" sz="1800" b="1" dirty="0" smtClean="0"/>
              <a:t> 400 m²</a:t>
            </a:r>
            <a:endParaRPr lang="de-DE" sz="500" b="1" dirty="0" smtClean="0"/>
          </a:p>
          <a:p>
            <a:pPr lvl="1"/>
            <a:r>
              <a:rPr lang="de-DE" sz="2000" b="1" dirty="0" err="1" smtClean="0"/>
              <a:t>Establishing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a </a:t>
            </a:r>
            <a:r>
              <a:rPr lang="de-DE" sz="2000" b="1" dirty="0" err="1" smtClean="0"/>
              <a:t>clearing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house</a:t>
            </a:r>
            <a:endParaRPr lang="de-DE" sz="2000" b="1" dirty="0" smtClean="0"/>
          </a:p>
          <a:p>
            <a:pPr lvl="2"/>
            <a:endParaRPr lang="de-DE" sz="1800" b="1" dirty="0"/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8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0725"/>
            <a:ext cx="9144000" cy="18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2E54"/>
                </a:solidFill>
              </a:rPr>
              <a:t>Responsibilities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of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the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clearinghouse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6213" y="1484385"/>
            <a:ext cx="7633510" cy="3517112"/>
          </a:xfrm>
        </p:spPr>
        <p:txBody>
          <a:bodyPr/>
          <a:lstStyle/>
          <a:p>
            <a:pPr lvl="1"/>
            <a:r>
              <a:rPr lang="de-DE" sz="2000" b="1" dirty="0" err="1" smtClean="0"/>
              <a:t>Calculation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costs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public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collection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sites</a:t>
            </a:r>
            <a:endParaRPr lang="de-DE" sz="2000" b="1" dirty="0" smtClean="0"/>
          </a:p>
          <a:p>
            <a:pPr lvl="2"/>
            <a:r>
              <a:rPr lang="de-DE" sz="1800" b="1" dirty="0" err="1" smtClean="0"/>
              <a:t>Full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equiped</a:t>
            </a:r>
            <a:endParaRPr lang="de-DE" sz="1800" b="1" dirty="0" smtClean="0"/>
          </a:p>
          <a:p>
            <a:pPr lvl="2"/>
            <a:r>
              <a:rPr lang="de-DE" sz="1800" b="1" dirty="0" err="1" smtClean="0"/>
              <a:t>Partly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equiped</a:t>
            </a:r>
            <a:r>
              <a:rPr lang="de-DE" sz="1800" b="1" dirty="0" smtClean="0"/>
              <a:t> </a:t>
            </a:r>
          </a:p>
          <a:p>
            <a:pPr lvl="1"/>
            <a:r>
              <a:rPr lang="de-DE" sz="2000" b="1" dirty="0" err="1" smtClean="0"/>
              <a:t>Organising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take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over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from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collection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sites</a:t>
            </a:r>
            <a:endParaRPr lang="de-DE" sz="2000" b="1" dirty="0" smtClean="0"/>
          </a:p>
          <a:p>
            <a:pPr lvl="1"/>
            <a:r>
              <a:rPr lang="de-DE" sz="2000" b="1" dirty="0" err="1"/>
              <a:t>Negotiation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costs</a:t>
            </a:r>
            <a:r>
              <a:rPr lang="de-DE" sz="2000" b="1" dirty="0"/>
              <a:t> </a:t>
            </a:r>
            <a:r>
              <a:rPr lang="de-DE" sz="2000" b="1" dirty="0" err="1"/>
              <a:t>for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information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 smtClean="0"/>
              <a:t>enduser</a:t>
            </a:r>
            <a:endParaRPr lang="de-DE" sz="2000" b="1" dirty="0" smtClean="0"/>
          </a:p>
          <a:p>
            <a:pPr lvl="1"/>
            <a:r>
              <a:rPr lang="de-DE" sz="2000" b="1" dirty="0" err="1" smtClean="0"/>
              <a:t>Preparation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a </a:t>
            </a:r>
            <a:r>
              <a:rPr lang="de-DE" sz="2000" b="1" dirty="0" err="1" smtClean="0"/>
              <a:t>concept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inform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enduser</a:t>
            </a:r>
            <a:endParaRPr lang="de-DE" sz="2000" b="1" dirty="0" smtClean="0"/>
          </a:p>
          <a:p>
            <a:pPr lvl="2"/>
            <a:r>
              <a:rPr lang="de-DE" sz="1800" b="1" dirty="0" smtClean="0"/>
              <a:t>Working </a:t>
            </a:r>
            <a:r>
              <a:rPr lang="de-DE" sz="1800" b="1" dirty="0" err="1" smtClean="0"/>
              <a:t>group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with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representatives</a:t>
            </a:r>
            <a:r>
              <a:rPr lang="de-DE" sz="1800" b="1" dirty="0" smtClean="0"/>
              <a:t> </a:t>
            </a:r>
          </a:p>
          <a:p>
            <a:pPr lvl="3"/>
            <a:r>
              <a:rPr lang="de-DE" sz="1800" b="1" dirty="0" err="1" smtClean="0"/>
              <a:t>Ministry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environment</a:t>
            </a:r>
            <a:endParaRPr lang="de-DE" sz="1800" b="1" dirty="0" smtClean="0"/>
          </a:p>
          <a:p>
            <a:pPr lvl="3"/>
            <a:r>
              <a:rPr lang="de-DE" sz="1800" b="1" dirty="0" err="1" smtClean="0"/>
              <a:t>Association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Cities/Towns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Municipilities</a:t>
            </a:r>
            <a:endParaRPr lang="de-DE" sz="1800" b="1" dirty="0" smtClean="0"/>
          </a:p>
          <a:p>
            <a:pPr lvl="3"/>
            <a:r>
              <a:rPr lang="de-DE" sz="1800" b="1" dirty="0" smtClean="0"/>
              <a:t>Federal </a:t>
            </a:r>
            <a:r>
              <a:rPr lang="de-DE" sz="1800" b="1" dirty="0" err="1" smtClean="0"/>
              <a:t>Economic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Chamber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Represantation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employees</a:t>
            </a:r>
            <a:endParaRPr lang="de-DE" sz="1800" b="1" dirty="0" smtClean="0"/>
          </a:p>
          <a:p>
            <a:pPr lvl="3"/>
            <a:r>
              <a:rPr lang="de-DE" sz="1800" b="1" dirty="0" err="1" smtClean="0"/>
              <a:t>Collecting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Recovery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schemes</a:t>
            </a:r>
            <a:endParaRPr lang="de-DE" sz="1800" b="1" dirty="0" smtClean="0"/>
          </a:p>
          <a:p>
            <a:pPr lvl="3"/>
            <a:r>
              <a:rPr lang="de-DE" sz="1800" b="1" dirty="0" smtClean="0"/>
              <a:t>Clearinghouse</a:t>
            </a: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89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54804"/>
            <a:ext cx="914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2E54"/>
                </a:solidFill>
              </a:rPr>
              <a:t>Information </a:t>
            </a:r>
            <a:r>
              <a:rPr lang="de-DE" dirty="0" err="1" smtClean="0">
                <a:solidFill>
                  <a:srgbClr val="002E54"/>
                </a:solidFill>
              </a:rPr>
              <a:t>of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enduser</a:t>
            </a:r>
            <a:r>
              <a:rPr lang="de-DE" dirty="0" smtClean="0">
                <a:solidFill>
                  <a:srgbClr val="002E54"/>
                </a:solidFill>
              </a:rPr>
              <a:t> (1)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6213" y="1484385"/>
            <a:ext cx="7633510" cy="3517112"/>
          </a:xfrm>
        </p:spPr>
        <p:txBody>
          <a:bodyPr/>
          <a:lstStyle/>
          <a:p>
            <a:pPr lvl="1"/>
            <a:r>
              <a:rPr lang="de-DE" sz="2000" b="1" dirty="0" smtClean="0"/>
              <a:t>Information </a:t>
            </a:r>
            <a:r>
              <a:rPr lang="de-DE" sz="2000" b="1" dirty="0" err="1" smtClean="0"/>
              <a:t>for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collection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sites</a:t>
            </a:r>
            <a:endParaRPr lang="de-DE" sz="2000" b="1" dirty="0" smtClean="0"/>
          </a:p>
          <a:p>
            <a:pPr lvl="2"/>
            <a:r>
              <a:rPr lang="de-DE" sz="1800" b="1" dirty="0" smtClean="0"/>
              <a:t>Manual / Guide</a:t>
            </a:r>
          </a:p>
          <a:p>
            <a:pPr lvl="3"/>
            <a:r>
              <a:rPr lang="de-DE" sz="1800" b="1" dirty="0" err="1" smtClean="0"/>
              <a:t>Categories</a:t>
            </a:r>
            <a:r>
              <a:rPr lang="de-DE" sz="1800" b="1" dirty="0" smtClean="0"/>
              <a:t>, </a:t>
            </a:r>
            <a:r>
              <a:rPr lang="de-DE" sz="1800" b="1" dirty="0" err="1" smtClean="0"/>
              <a:t>take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over</a:t>
            </a:r>
            <a:r>
              <a:rPr lang="de-DE" sz="1800" b="1" dirty="0" smtClean="0"/>
              <a:t>, </a:t>
            </a:r>
            <a:r>
              <a:rPr lang="de-DE" sz="1800" b="1" dirty="0" err="1" smtClean="0"/>
              <a:t>apply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for</a:t>
            </a:r>
            <a:r>
              <a:rPr lang="de-DE" sz="1800" b="1" dirty="0" smtClean="0"/>
              <a:t> a pick </a:t>
            </a:r>
            <a:r>
              <a:rPr lang="de-DE" sz="1800" b="1" dirty="0" err="1" smtClean="0"/>
              <a:t>up</a:t>
            </a:r>
            <a:r>
              <a:rPr lang="de-DE" sz="1800" b="1" dirty="0" smtClean="0"/>
              <a:t> …</a:t>
            </a:r>
          </a:p>
          <a:p>
            <a:pPr lvl="3"/>
            <a:r>
              <a:rPr lang="de-DE" sz="1800" b="1" dirty="0" err="1" smtClean="0"/>
              <a:t>Standardized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Pictograms</a:t>
            </a:r>
            <a:endParaRPr lang="de-DE" sz="1800" b="1" dirty="0" smtClean="0"/>
          </a:p>
          <a:p>
            <a:pPr lvl="2"/>
            <a:r>
              <a:rPr lang="de-DE" sz="1800" b="1" dirty="0" smtClean="0"/>
              <a:t>2 </a:t>
            </a:r>
            <a:r>
              <a:rPr lang="de-DE" sz="1800" b="1" dirty="0" err="1" smtClean="0"/>
              <a:t>to</a:t>
            </a:r>
            <a:r>
              <a:rPr lang="de-DE" sz="1800" b="1" dirty="0" smtClean="0"/>
              <a:t> 3 Newsletters per </a:t>
            </a:r>
            <a:r>
              <a:rPr lang="de-DE" sz="1800" b="1" dirty="0" err="1" smtClean="0"/>
              <a:t>year</a:t>
            </a:r>
            <a:r>
              <a:rPr lang="de-DE" sz="1800" b="1" dirty="0" smtClean="0"/>
              <a:t>, </a:t>
            </a:r>
            <a:r>
              <a:rPr lang="de-DE" sz="1800" b="1" dirty="0" err="1" smtClean="0"/>
              <a:t>adressed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to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waste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consultants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municipal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collection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sites</a:t>
            </a:r>
            <a:endParaRPr lang="de-DE" sz="1800" b="1" dirty="0" smtClean="0"/>
          </a:p>
          <a:p>
            <a:pPr lvl="3"/>
            <a:r>
              <a:rPr lang="de-DE" sz="1800" b="1" dirty="0" smtClean="0"/>
              <a:t>All </a:t>
            </a:r>
            <a:r>
              <a:rPr lang="de-DE" sz="1800" b="1" dirty="0" err="1" smtClean="0"/>
              <a:t>kind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information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concerning</a:t>
            </a:r>
            <a:r>
              <a:rPr lang="de-DE" sz="1800" b="1" dirty="0" smtClean="0"/>
              <a:t> WEEE, </a:t>
            </a:r>
            <a:r>
              <a:rPr lang="de-DE" sz="1800" b="1" dirty="0" err="1" smtClean="0"/>
              <a:t>information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about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changes</a:t>
            </a:r>
            <a:endParaRPr lang="de-DE" sz="1800" b="1" dirty="0" smtClean="0"/>
          </a:p>
          <a:p>
            <a:pPr lvl="1"/>
            <a:endParaRPr lang="de-DE" sz="1800" b="1" dirty="0" smtClean="0"/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t>14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702" y="407757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20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2E54"/>
                </a:solidFill>
              </a:rPr>
              <a:t>Information </a:t>
            </a:r>
            <a:r>
              <a:rPr lang="de-DE" dirty="0" err="1" smtClean="0">
                <a:solidFill>
                  <a:srgbClr val="002E54"/>
                </a:solidFill>
              </a:rPr>
              <a:t>of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enduser</a:t>
            </a:r>
            <a:r>
              <a:rPr lang="de-DE" dirty="0" smtClean="0">
                <a:solidFill>
                  <a:srgbClr val="002E54"/>
                </a:solidFill>
              </a:rPr>
              <a:t> (2)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6213" y="1484385"/>
            <a:ext cx="7633510" cy="3517112"/>
          </a:xfrm>
        </p:spPr>
        <p:txBody>
          <a:bodyPr/>
          <a:lstStyle/>
          <a:p>
            <a:pPr lvl="1"/>
            <a:r>
              <a:rPr lang="de-DE" sz="2000" b="1" dirty="0" smtClean="0"/>
              <a:t>Workshops </a:t>
            </a:r>
            <a:r>
              <a:rPr lang="de-DE" sz="2000" b="1" dirty="0" err="1" smtClean="0"/>
              <a:t>for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waste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consultants</a:t>
            </a:r>
            <a:r>
              <a:rPr lang="de-DE" sz="2000" b="1" dirty="0" smtClean="0"/>
              <a:t> (ca. 100)</a:t>
            </a:r>
          </a:p>
          <a:p>
            <a:pPr lvl="1"/>
            <a:r>
              <a:rPr lang="de-DE" sz="2000" b="1" dirty="0"/>
              <a:t>Website „elektro-ade.at“ </a:t>
            </a:r>
            <a:r>
              <a:rPr lang="de-DE" sz="2000" b="1" dirty="0" err="1"/>
              <a:t>with</a:t>
            </a:r>
            <a:r>
              <a:rPr lang="de-DE" sz="2000" b="1" dirty="0"/>
              <a:t> </a:t>
            </a:r>
            <a:r>
              <a:rPr lang="de-DE" sz="2000" b="1" dirty="0" err="1"/>
              <a:t>information</a:t>
            </a:r>
            <a:r>
              <a:rPr lang="de-DE" sz="2000" b="1" dirty="0"/>
              <a:t> </a:t>
            </a:r>
            <a:r>
              <a:rPr lang="de-DE" sz="2000" b="1" dirty="0" err="1"/>
              <a:t>about</a:t>
            </a:r>
            <a:r>
              <a:rPr lang="de-DE" sz="2000" b="1" dirty="0"/>
              <a:t> </a:t>
            </a:r>
            <a:r>
              <a:rPr lang="de-DE" sz="2000" b="1" dirty="0" err="1"/>
              <a:t>repair</a:t>
            </a:r>
            <a:r>
              <a:rPr lang="de-DE" sz="2000" b="1" dirty="0"/>
              <a:t>, </a:t>
            </a:r>
            <a:r>
              <a:rPr lang="de-DE" sz="2000" b="1" dirty="0" err="1"/>
              <a:t>collection</a:t>
            </a:r>
            <a:r>
              <a:rPr lang="de-DE" sz="2000" b="1" dirty="0"/>
              <a:t>, </a:t>
            </a:r>
            <a:r>
              <a:rPr lang="de-DE" sz="2000" b="1" dirty="0" err="1"/>
              <a:t>recycling</a:t>
            </a:r>
            <a:r>
              <a:rPr lang="de-DE" sz="2000" b="1" dirty="0"/>
              <a:t>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  <a:r>
              <a:rPr lang="de-DE" sz="2000" b="1" dirty="0" err="1"/>
              <a:t>collection</a:t>
            </a:r>
            <a:r>
              <a:rPr lang="de-DE" sz="2000" b="1" dirty="0"/>
              <a:t> </a:t>
            </a:r>
            <a:r>
              <a:rPr lang="de-DE" sz="2000" b="1" dirty="0" err="1"/>
              <a:t>site</a:t>
            </a:r>
            <a:r>
              <a:rPr lang="de-DE" sz="2000" b="1" dirty="0"/>
              <a:t> </a:t>
            </a:r>
            <a:r>
              <a:rPr lang="de-DE" sz="2000" b="1" dirty="0" err="1" smtClean="0"/>
              <a:t>finder</a:t>
            </a:r>
            <a:endParaRPr lang="de-DE" sz="2000" b="1" dirty="0" smtClean="0"/>
          </a:p>
          <a:p>
            <a:pPr lvl="1"/>
            <a:r>
              <a:rPr lang="de-DE" sz="2000" b="1" dirty="0" smtClean="0"/>
              <a:t>Press </a:t>
            </a:r>
            <a:r>
              <a:rPr lang="de-DE" sz="2000" b="1" dirty="0" err="1" smtClean="0"/>
              <a:t>release</a:t>
            </a:r>
            <a:endParaRPr lang="de-DE" sz="2000" b="1" dirty="0" smtClean="0"/>
          </a:p>
          <a:p>
            <a:pPr lvl="2"/>
            <a:r>
              <a:rPr lang="de-DE" sz="1800" b="1" dirty="0" smtClean="0"/>
              <a:t>2 </a:t>
            </a:r>
            <a:r>
              <a:rPr lang="de-DE" sz="1800" b="1" dirty="0" err="1" smtClean="0"/>
              <a:t>to</a:t>
            </a:r>
            <a:r>
              <a:rPr lang="de-DE" sz="1800" b="1" dirty="0" smtClean="0"/>
              <a:t> 3 </a:t>
            </a:r>
            <a:r>
              <a:rPr lang="de-DE" sz="1800" b="1" dirty="0" err="1" smtClean="0"/>
              <a:t>releases</a:t>
            </a:r>
            <a:r>
              <a:rPr lang="de-DE" sz="1800" b="1" dirty="0" smtClean="0"/>
              <a:t> per </a:t>
            </a:r>
            <a:r>
              <a:rPr lang="de-DE" sz="1800" b="1" dirty="0" err="1" smtClean="0"/>
              <a:t>year</a:t>
            </a:r>
            <a:endParaRPr lang="de-DE" sz="1800" b="1" dirty="0" smtClean="0"/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t>15</a:t>
            </a:fld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51" y="3702524"/>
            <a:ext cx="7211028" cy="259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3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 anchor="b"/>
          <a:lstStyle/>
          <a:p>
            <a:r>
              <a:rPr lang="de-DE" dirty="0" smtClean="0">
                <a:solidFill>
                  <a:srgbClr val="002E54"/>
                </a:solidFill>
              </a:rPr>
              <a:t>Information </a:t>
            </a:r>
            <a:r>
              <a:rPr lang="de-DE" dirty="0" err="1" smtClean="0">
                <a:solidFill>
                  <a:srgbClr val="002E54"/>
                </a:solidFill>
              </a:rPr>
              <a:t>of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endusers</a:t>
            </a:r>
            <a:r>
              <a:rPr lang="de-DE" dirty="0" smtClean="0">
                <a:solidFill>
                  <a:srgbClr val="002E54"/>
                </a:solidFill>
              </a:rPr>
              <a:t> (3)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 bwMode="gray">
          <a:xfrm>
            <a:off x="362744" y="1484505"/>
            <a:ext cx="8363404" cy="4402800"/>
          </a:xfrm>
        </p:spPr>
        <p:txBody>
          <a:bodyPr/>
          <a:lstStyle/>
          <a:p>
            <a:pPr marL="0" lvl="1" indent="0">
              <a:buNone/>
            </a:pPr>
            <a:r>
              <a:rPr lang="de-DE" sz="2000" b="1" dirty="0" smtClean="0"/>
              <a:t>WEEE-“</a:t>
            </a:r>
            <a:r>
              <a:rPr lang="de-DE" sz="2000" b="1" dirty="0" err="1" smtClean="0"/>
              <a:t>Schoolbag</a:t>
            </a:r>
            <a:r>
              <a:rPr lang="de-DE" sz="2000" b="1" dirty="0" smtClean="0"/>
              <a:t>“ </a:t>
            </a:r>
            <a:r>
              <a:rPr lang="de-DE" sz="2000" b="1" dirty="0" err="1" smtClean="0"/>
              <a:t>for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waste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consultants</a:t>
            </a:r>
            <a:endParaRPr lang="de-DE" sz="2000" b="1" dirty="0" smtClean="0"/>
          </a:p>
          <a:p>
            <a:pPr lvl="1"/>
            <a:endParaRPr lang="de-DE" sz="2000" b="1" dirty="0"/>
          </a:p>
          <a:p>
            <a:pPr lvl="1"/>
            <a:r>
              <a:rPr lang="de-DE" sz="2000" b="1" dirty="0" smtClean="0"/>
              <a:t>Modular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adress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several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age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groups</a:t>
            </a:r>
            <a:endParaRPr lang="de-DE" sz="2000" b="1" dirty="0" smtClean="0"/>
          </a:p>
          <a:p>
            <a:pPr lvl="1"/>
            <a:r>
              <a:rPr lang="de-DE" sz="2000" b="1" dirty="0" smtClean="0"/>
              <a:t>Target </a:t>
            </a:r>
            <a:r>
              <a:rPr lang="de-DE" sz="2000" b="1" dirty="0" err="1" smtClean="0"/>
              <a:t>group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manly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between</a:t>
            </a:r>
            <a:r>
              <a:rPr lang="de-DE" sz="2000" b="1" dirty="0" smtClean="0"/>
              <a:t> 8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14 </a:t>
            </a:r>
            <a:r>
              <a:rPr lang="de-DE" sz="2000" b="1" dirty="0" err="1" smtClean="0"/>
              <a:t>years</a:t>
            </a:r>
            <a:endParaRPr lang="de-DE" sz="2000" b="1" dirty="0"/>
          </a:p>
          <a:p>
            <a:pPr lvl="1"/>
            <a:r>
              <a:rPr lang="de-DE" sz="2000" b="1" dirty="0"/>
              <a:t>Workshops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lesson</a:t>
            </a:r>
            <a:r>
              <a:rPr lang="de-DE" sz="2000" b="1" dirty="0"/>
              <a:t> </a:t>
            </a:r>
            <a:r>
              <a:rPr lang="de-DE" sz="2000" b="1" dirty="0" smtClean="0"/>
              <a:t>at </a:t>
            </a:r>
            <a:r>
              <a:rPr lang="de-DE" sz="2000" b="1" dirty="0" err="1" smtClean="0"/>
              <a:t>schools</a:t>
            </a:r>
            <a:endParaRPr lang="de-DE" sz="2000" b="1" dirty="0"/>
          </a:p>
          <a:p>
            <a:pPr lvl="1"/>
            <a:r>
              <a:rPr lang="de-DE" sz="2000" b="1" dirty="0" smtClean="0"/>
              <a:t>Incl</a:t>
            </a:r>
            <a:r>
              <a:rPr lang="de-DE" sz="2000" b="1" dirty="0"/>
              <a:t>. </a:t>
            </a:r>
            <a:r>
              <a:rPr lang="de-DE" sz="2000" b="1" dirty="0" smtClean="0"/>
              <a:t>School-DVD</a:t>
            </a:r>
            <a:endParaRPr lang="de-DE" sz="2000" b="1" dirty="0"/>
          </a:p>
          <a:p>
            <a:pPr lvl="3">
              <a:buFont typeface="Wingdings" panose="05000000000000000000" pitchFamily="2" charset="2"/>
              <a:buChar char="§"/>
            </a:pPr>
            <a:endParaRPr lang="de-DE" sz="2400" dirty="0"/>
          </a:p>
          <a:p>
            <a:pPr lvl="3">
              <a:buFont typeface="Wingdings" panose="05000000000000000000" pitchFamily="2" charset="2"/>
              <a:buChar char="§"/>
            </a:pPr>
            <a:endParaRPr lang="de-DE" sz="2200" dirty="0"/>
          </a:p>
          <a:p>
            <a:pPr lvl="2"/>
            <a:endParaRPr lang="de-DE" dirty="0" smtClean="0"/>
          </a:p>
          <a:p>
            <a:pPr lvl="2"/>
            <a:endParaRPr lang="de-DE" dirty="0" smtClean="0"/>
          </a:p>
          <a:p>
            <a:pPr lvl="2"/>
            <a:endParaRPr lang="de-DE" dirty="0" smtClean="0"/>
          </a:p>
          <a:p>
            <a:pPr lvl="2"/>
            <a:endParaRPr lang="de-DE" dirty="0" smtClean="0"/>
          </a:p>
          <a:p>
            <a:pPr lvl="2"/>
            <a:endParaRPr lang="de-DE" dirty="0" smtClean="0"/>
          </a:p>
          <a:p>
            <a:pPr lvl="2"/>
            <a:endParaRPr lang="de-DE" dirty="0" smtClean="0"/>
          </a:p>
          <a:p>
            <a:pPr lvl="2"/>
            <a:endParaRPr lang="de-DE" dirty="0" smtClean="0"/>
          </a:p>
          <a:p>
            <a:pPr lvl="2"/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4" y="4110257"/>
            <a:ext cx="2989420" cy="198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57" y="4118853"/>
            <a:ext cx="2975484" cy="198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56" y="4110257"/>
            <a:ext cx="2932844" cy="199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9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>
            <a:noAutofit/>
          </a:bodyPr>
          <a:lstStyle/>
          <a:p>
            <a:pPr lvl="2" algn="l" rtl="0">
              <a:spcBef>
                <a:spcPct val="0"/>
              </a:spcBef>
            </a:pPr>
            <a:r>
              <a:rPr lang="de-DE" sz="2700" b="1" dirty="0" smtClean="0">
                <a:solidFill>
                  <a:srgbClr val="002E54"/>
                </a:solidFill>
              </a:rPr>
              <a:t>Target </a:t>
            </a:r>
            <a:r>
              <a:rPr lang="de-DE" sz="2700" b="1" dirty="0" err="1" smtClean="0">
                <a:solidFill>
                  <a:srgbClr val="002E54"/>
                </a:solidFill>
              </a:rPr>
              <a:t>performance</a:t>
            </a:r>
            <a:r>
              <a:rPr lang="de-DE" sz="2700" b="1" dirty="0" smtClean="0">
                <a:solidFill>
                  <a:srgbClr val="002E54"/>
                </a:solidFill>
              </a:rPr>
              <a:t> </a:t>
            </a:r>
            <a:r>
              <a:rPr lang="de-DE" sz="2700" b="1" dirty="0" err="1" smtClean="0">
                <a:solidFill>
                  <a:srgbClr val="002E54"/>
                </a:solidFill>
              </a:rPr>
              <a:t>comparison</a:t>
            </a:r>
            <a:r>
              <a:rPr lang="de-DE" sz="2700" b="1" dirty="0" smtClean="0">
                <a:solidFill>
                  <a:srgbClr val="002E54"/>
                </a:solidFill>
              </a:rPr>
              <a:t>; </a:t>
            </a:r>
            <a:r>
              <a:rPr lang="de-DE" sz="2700" b="1" dirty="0" err="1" smtClean="0">
                <a:solidFill>
                  <a:srgbClr val="002E54"/>
                </a:solidFill>
              </a:rPr>
              <a:t>collection</a:t>
            </a:r>
            <a:r>
              <a:rPr lang="de-DE" sz="2700" b="1" dirty="0" smtClean="0">
                <a:solidFill>
                  <a:srgbClr val="002E54"/>
                </a:solidFill>
              </a:rPr>
              <a:t> </a:t>
            </a:r>
            <a:r>
              <a:rPr lang="de-DE" sz="2700" b="1" dirty="0" err="1" smtClean="0">
                <a:solidFill>
                  <a:srgbClr val="002E54"/>
                </a:solidFill>
              </a:rPr>
              <a:t>quote</a:t>
            </a:r>
            <a:r>
              <a:rPr lang="de-DE" sz="2700" b="1" dirty="0" smtClean="0">
                <a:solidFill>
                  <a:srgbClr val="002E54"/>
                </a:solidFill>
              </a:rPr>
              <a:t/>
            </a:r>
            <a:br>
              <a:rPr lang="de-DE" sz="2700" b="1" dirty="0" smtClean="0">
                <a:solidFill>
                  <a:srgbClr val="002E54"/>
                </a:solidFill>
              </a:rPr>
            </a:br>
            <a:endParaRPr lang="de-DE" sz="27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6" y="1907553"/>
            <a:ext cx="7035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25836" y="1113330"/>
            <a:ext cx="6609144" cy="5208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b="1" dirty="0" err="1">
                <a:solidFill>
                  <a:srgbClr val="002E54"/>
                </a:solidFill>
              </a:rPr>
              <a:t>From</a:t>
            </a:r>
            <a:r>
              <a:rPr lang="de-DE" sz="1600" b="1" dirty="0">
                <a:solidFill>
                  <a:srgbClr val="002E54"/>
                </a:solidFill>
              </a:rPr>
              <a:t> 2016: &gt; 45% </a:t>
            </a:r>
            <a:r>
              <a:rPr lang="de-DE" sz="1600" b="1" dirty="0" err="1">
                <a:solidFill>
                  <a:srgbClr val="002E54"/>
                </a:solidFill>
              </a:rPr>
              <a:t>of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the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average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weight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of</a:t>
            </a:r>
            <a:r>
              <a:rPr lang="de-DE" sz="1600" b="1" dirty="0">
                <a:solidFill>
                  <a:srgbClr val="002E54"/>
                </a:solidFill>
              </a:rPr>
              <a:t> EEE </a:t>
            </a:r>
            <a:r>
              <a:rPr lang="de-DE" sz="1600" b="1" dirty="0" err="1">
                <a:solidFill>
                  <a:srgbClr val="002E54"/>
                </a:solidFill>
              </a:rPr>
              <a:t>placed</a:t>
            </a:r>
            <a:r>
              <a:rPr lang="de-DE" sz="1600" b="1" dirty="0">
                <a:solidFill>
                  <a:srgbClr val="002E54"/>
                </a:solidFill>
              </a:rPr>
              <a:t> on </a:t>
            </a:r>
            <a:r>
              <a:rPr lang="de-DE" sz="1600" b="1" dirty="0" err="1">
                <a:solidFill>
                  <a:srgbClr val="002E54"/>
                </a:solidFill>
              </a:rPr>
              <a:t>the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market</a:t>
            </a:r>
            <a:r>
              <a:rPr lang="de-DE" sz="1600" b="1" dirty="0">
                <a:solidFill>
                  <a:srgbClr val="002E54"/>
                </a:solidFill>
              </a:rPr>
              <a:t> in </a:t>
            </a:r>
            <a:r>
              <a:rPr lang="de-DE" sz="1600" b="1" dirty="0" err="1">
                <a:solidFill>
                  <a:srgbClr val="002E54"/>
                </a:solidFill>
              </a:rPr>
              <a:t>the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three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preceding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years</a:t>
            </a:r>
            <a:endParaRPr lang="de-DE" sz="1600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625836" y="5833640"/>
            <a:ext cx="1347085" cy="2199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e-DE" sz="1000" dirty="0" smtClean="0"/>
              <a:t>Source: EAK</a:t>
            </a:r>
          </a:p>
        </p:txBody>
      </p:sp>
    </p:spTree>
    <p:extLst>
      <p:ext uri="{BB962C8B-B14F-4D97-AF65-F5344CB8AC3E}">
        <p14:creationId xmlns:p14="http://schemas.microsoft.com/office/powerpoint/2010/main" val="36323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2E54"/>
                </a:solidFill>
              </a:rPr>
              <a:t>Target </a:t>
            </a:r>
            <a:r>
              <a:rPr lang="de-DE" dirty="0" err="1">
                <a:solidFill>
                  <a:srgbClr val="002E54"/>
                </a:solidFill>
              </a:rPr>
              <a:t>performance</a:t>
            </a:r>
            <a:r>
              <a:rPr lang="de-DE" dirty="0">
                <a:solidFill>
                  <a:srgbClr val="002E54"/>
                </a:solidFill>
              </a:rPr>
              <a:t> </a:t>
            </a:r>
            <a:r>
              <a:rPr lang="de-DE" dirty="0" err="1">
                <a:solidFill>
                  <a:srgbClr val="002E54"/>
                </a:solidFill>
              </a:rPr>
              <a:t>comparison</a:t>
            </a:r>
            <a:r>
              <a:rPr lang="de-DE" dirty="0">
                <a:solidFill>
                  <a:srgbClr val="002E54"/>
                </a:solidFill>
              </a:rPr>
              <a:t>; </a:t>
            </a:r>
            <a:r>
              <a:rPr lang="de-DE" dirty="0" err="1">
                <a:solidFill>
                  <a:srgbClr val="002E54"/>
                </a:solidFill>
              </a:rPr>
              <a:t>collection</a:t>
            </a:r>
            <a:r>
              <a:rPr lang="de-DE" dirty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quote</a:t>
            </a:r>
            <a:r>
              <a:rPr lang="de-DE" dirty="0" smtClean="0">
                <a:solidFill>
                  <a:srgbClr val="002E54"/>
                </a:solidFill>
              </a:rPr>
              <a:t/>
            </a:r>
            <a:br>
              <a:rPr lang="de-DE" dirty="0" smtClean="0">
                <a:solidFill>
                  <a:srgbClr val="002E54"/>
                </a:solidFill>
              </a:rPr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4" y="1956963"/>
            <a:ext cx="7042150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99514" y="1113330"/>
            <a:ext cx="6099858" cy="5555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b="1" dirty="0" err="1">
                <a:solidFill>
                  <a:srgbClr val="002E54"/>
                </a:solidFill>
              </a:rPr>
              <a:t>From</a:t>
            </a:r>
            <a:r>
              <a:rPr lang="de-DE" sz="1600" b="1" dirty="0">
                <a:solidFill>
                  <a:srgbClr val="002E54"/>
                </a:solidFill>
              </a:rPr>
              <a:t> 2019: &gt; 65% </a:t>
            </a:r>
            <a:r>
              <a:rPr lang="de-DE" sz="1600" b="1" dirty="0" err="1">
                <a:solidFill>
                  <a:srgbClr val="002E54"/>
                </a:solidFill>
              </a:rPr>
              <a:t>of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the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average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weight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of</a:t>
            </a:r>
            <a:r>
              <a:rPr lang="de-DE" sz="1600" b="1" dirty="0">
                <a:solidFill>
                  <a:srgbClr val="002E54"/>
                </a:solidFill>
              </a:rPr>
              <a:t> EEE </a:t>
            </a:r>
            <a:r>
              <a:rPr lang="de-DE" sz="1600" b="1" dirty="0" err="1">
                <a:solidFill>
                  <a:srgbClr val="002E54"/>
                </a:solidFill>
              </a:rPr>
              <a:t>placed</a:t>
            </a:r>
            <a:r>
              <a:rPr lang="de-DE" sz="1600" b="1" dirty="0">
                <a:solidFill>
                  <a:srgbClr val="002E54"/>
                </a:solidFill>
              </a:rPr>
              <a:t> on </a:t>
            </a:r>
            <a:r>
              <a:rPr lang="de-DE" sz="1600" b="1" dirty="0" err="1">
                <a:solidFill>
                  <a:srgbClr val="002E54"/>
                </a:solidFill>
              </a:rPr>
              <a:t>the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market</a:t>
            </a:r>
            <a:r>
              <a:rPr lang="de-DE" sz="1600" b="1" dirty="0">
                <a:solidFill>
                  <a:srgbClr val="002E54"/>
                </a:solidFill>
              </a:rPr>
              <a:t> in </a:t>
            </a:r>
            <a:r>
              <a:rPr lang="de-DE" sz="1600" b="1" dirty="0" err="1">
                <a:solidFill>
                  <a:srgbClr val="002E54"/>
                </a:solidFill>
              </a:rPr>
              <a:t>the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three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preceding</a:t>
            </a:r>
            <a:r>
              <a:rPr lang="de-DE" sz="1600" b="1" dirty="0">
                <a:solidFill>
                  <a:srgbClr val="002E54"/>
                </a:solidFill>
              </a:rPr>
              <a:t> </a:t>
            </a:r>
            <a:r>
              <a:rPr lang="de-DE" sz="1600" b="1" dirty="0" err="1">
                <a:solidFill>
                  <a:srgbClr val="002E54"/>
                </a:solidFill>
              </a:rPr>
              <a:t>years</a:t>
            </a:r>
            <a:endParaRPr lang="de-DE" sz="1600" b="1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553214" y="5943599"/>
            <a:ext cx="1347085" cy="2199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e-DE" sz="1000" dirty="0" smtClean="0"/>
              <a:t>Source: EAK</a:t>
            </a:r>
          </a:p>
        </p:txBody>
      </p:sp>
    </p:spTree>
    <p:extLst>
      <p:ext uri="{BB962C8B-B14F-4D97-AF65-F5344CB8AC3E}">
        <p14:creationId xmlns:p14="http://schemas.microsoft.com/office/powerpoint/2010/main" val="18180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0725"/>
            <a:ext cx="9144000" cy="18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>
            <a:normAutofit/>
          </a:bodyPr>
          <a:lstStyle/>
          <a:p>
            <a:r>
              <a:rPr lang="de-DE" dirty="0" smtClean="0">
                <a:solidFill>
                  <a:srgbClr val="002E54"/>
                </a:solidFill>
              </a:rPr>
              <a:t>Challenge </a:t>
            </a:r>
            <a:r>
              <a:rPr lang="de-DE" dirty="0" err="1" smtClean="0">
                <a:solidFill>
                  <a:srgbClr val="002E54"/>
                </a:solidFill>
              </a:rPr>
              <a:t>for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the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future</a:t>
            </a:r>
            <a:r>
              <a:rPr lang="de-DE" dirty="0" smtClean="0">
                <a:solidFill>
                  <a:srgbClr val="002E54"/>
                </a:solidFill>
              </a:rPr>
              <a:t> (1)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2675" y="1415062"/>
            <a:ext cx="7656116" cy="440280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de-DE" sz="2000" b="1" dirty="0" err="1" smtClean="0"/>
              <a:t>Calculation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market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amount</a:t>
            </a:r>
            <a:r>
              <a:rPr lang="de-DE" sz="2000" b="1" dirty="0" smtClean="0"/>
              <a:t> </a:t>
            </a:r>
            <a:endParaRPr lang="de-DE" sz="2000" b="1" dirty="0"/>
          </a:p>
          <a:p>
            <a:pPr lvl="1"/>
            <a:r>
              <a:rPr lang="de-DE" sz="2000" b="1" dirty="0" smtClean="0"/>
              <a:t>Different </a:t>
            </a:r>
            <a:r>
              <a:rPr lang="de-DE" sz="2000" b="1" dirty="0" err="1" smtClean="0"/>
              <a:t>calculation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methods</a:t>
            </a:r>
            <a:endParaRPr lang="de-DE" sz="2000" b="1" dirty="0" smtClean="0"/>
          </a:p>
          <a:p>
            <a:pPr lvl="2"/>
            <a:r>
              <a:rPr lang="de-DE" sz="1800" b="1" dirty="0" err="1" smtClean="0"/>
              <a:t>Each</a:t>
            </a:r>
            <a:r>
              <a:rPr lang="de-DE" sz="1800" b="1" dirty="0" smtClean="0"/>
              <a:t> item</a:t>
            </a:r>
          </a:p>
          <a:p>
            <a:pPr lvl="2"/>
            <a:r>
              <a:rPr lang="de-DE" sz="1800" b="1" dirty="0" smtClean="0"/>
              <a:t>Average </a:t>
            </a:r>
            <a:r>
              <a:rPr lang="de-DE" sz="1800" b="1" dirty="0" err="1" smtClean="0"/>
              <a:t>weight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for</a:t>
            </a:r>
            <a:r>
              <a:rPr lang="de-DE" sz="1800" b="1" dirty="0" smtClean="0"/>
              <a:t> EEE Groups</a:t>
            </a:r>
            <a:endParaRPr lang="de-DE" sz="1800" b="1" dirty="0"/>
          </a:p>
          <a:p>
            <a:pPr lvl="1"/>
            <a:endParaRPr lang="de-DE" sz="2000" b="1" dirty="0" smtClean="0"/>
          </a:p>
          <a:p>
            <a:pPr marL="0" lvl="1" indent="0">
              <a:buNone/>
            </a:pPr>
            <a:r>
              <a:rPr lang="de-DE" sz="2000" b="1" dirty="0" err="1" smtClean="0"/>
              <a:t>Calculation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full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amount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collected</a:t>
            </a:r>
            <a:r>
              <a:rPr lang="de-DE" sz="2000" b="1" dirty="0" smtClean="0"/>
              <a:t> WEEE</a:t>
            </a:r>
          </a:p>
          <a:p>
            <a:pPr lvl="1"/>
            <a:r>
              <a:rPr lang="de-DE" sz="2000" b="1" dirty="0" err="1" smtClean="0"/>
              <a:t>Waste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managemt</a:t>
            </a:r>
            <a:r>
              <a:rPr lang="de-DE" sz="2000" b="1" dirty="0" smtClean="0"/>
              <a:t>-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municipality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collection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sites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allowed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treat</a:t>
            </a:r>
            <a:r>
              <a:rPr lang="de-DE" sz="2000" b="1" dirty="0" smtClean="0"/>
              <a:t> WEEE on ist </a:t>
            </a:r>
            <a:r>
              <a:rPr lang="de-DE" sz="2000" b="1" dirty="0" err="1" smtClean="0"/>
              <a:t>own</a:t>
            </a:r>
            <a:endParaRPr lang="de-DE" sz="2000" b="1" dirty="0" smtClean="0"/>
          </a:p>
          <a:p>
            <a:pPr lvl="2"/>
            <a:r>
              <a:rPr lang="de-DE" sz="1800" b="1" dirty="0" err="1" smtClean="0"/>
              <a:t>Revenues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for</a:t>
            </a:r>
            <a:r>
              <a:rPr lang="de-DE" sz="1800" b="1" dirty="0" smtClean="0"/>
              <a:t> Large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Small </a:t>
            </a:r>
            <a:r>
              <a:rPr lang="de-DE" sz="1800" b="1" dirty="0" err="1" smtClean="0"/>
              <a:t>equipment</a:t>
            </a:r>
            <a:r>
              <a:rPr lang="de-DE" sz="1800" b="1" dirty="0" smtClean="0"/>
              <a:t> </a:t>
            </a:r>
          </a:p>
          <a:p>
            <a:pPr lvl="2"/>
            <a:r>
              <a:rPr lang="de-DE" sz="1800" b="1" dirty="0" err="1" smtClean="0"/>
              <a:t>Costs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for</a:t>
            </a:r>
            <a:r>
              <a:rPr lang="de-DE" sz="1800" b="1" dirty="0" smtClean="0"/>
              <a:t> TEE, Screens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lamps</a:t>
            </a:r>
            <a:endParaRPr lang="de-DE" sz="1800" b="1" dirty="0" smtClean="0"/>
          </a:p>
          <a:p>
            <a:pPr lvl="2"/>
            <a:r>
              <a:rPr lang="de-DE" sz="1800" b="1" dirty="0" err="1" smtClean="0"/>
              <a:t>It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is</a:t>
            </a:r>
            <a:r>
              <a:rPr lang="de-DE" sz="1800" b="1" dirty="0" smtClean="0"/>
              <a:t> not </a:t>
            </a:r>
            <a:r>
              <a:rPr lang="de-DE" sz="1800" b="1" dirty="0" err="1" smtClean="0"/>
              <a:t>clear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if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whole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amount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LE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SE </a:t>
            </a:r>
            <a:r>
              <a:rPr lang="de-DE" sz="1800" b="1" dirty="0" err="1" smtClean="0"/>
              <a:t>is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reported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to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register</a:t>
            </a:r>
            <a:endParaRPr lang="de-DE" sz="1800" b="1" dirty="0"/>
          </a:p>
          <a:p>
            <a:pPr marL="0" lvl="1" indent="0">
              <a:buNone/>
            </a:pPr>
            <a:endParaRPr lang="de-DE" sz="2000" b="1" dirty="0"/>
          </a:p>
        </p:txBody>
      </p:sp>
      <p:sp>
        <p:nvSpPr>
          <p:cNvPr id="5" name="AutoShape 5" descr="Bildergebnis für EAG schulkoffe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07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62744" y="261938"/>
            <a:ext cx="8466931" cy="851392"/>
          </a:xfrm>
        </p:spPr>
        <p:txBody>
          <a:bodyPr/>
          <a:lstStyle/>
          <a:p>
            <a:r>
              <a:rPr lang="en-GB" altLang="de-DE" dirty="0">
                <a:solidFill>
                  <a:srgbClr val="002E54"/>
                </a:solidFill>
              </a:rPr>
              <a:t>From waste disposal to the supply of raw </a:t>
            </a:r>
            <a:r>
              <a:rPr lang="en-GB" altLang="de-DE" dirty="0" smtClean="0">
                <a:solidFill>
                  <a:srgbClr val="002E54"/>
                </a:solidFill>
              </a:rPr>
              <a:t>materials.</a:t>
            </a:r>
            <a:endParaRPr lang="de-DE" spc="-40" dirty="0"/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1473233" y="5032575"/>
            <a:ext cx="6188478" cy="936693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0000" anchor="ctr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95350" lvl="1" indent="-180975" eaLnBrk="1" hangingPunct="1">
              <a:buFontTx/>
              <a:buChar char="•"/>
              <a:defRPr/>
            </a:pPr>
            <a:r>
              <a:rPr lang="en-US" altLang="de-DE" sz="1200" kern="0" dirty="0"/>
              <a:t>O</a:t>
            </a:r>
            <a:r>
              <a:rPr lang="en-US" altLang="de-DE" sz="1200" kern="0" dirty="0" smtClean="0"/>
              <a:t>ne </a:t>
            </a:r>
            <a:r>
              <a:rPr lang="en-US" altLang="de-DE" sz="1200" kern="0" dirty="0"/>
              <a:t>of the leading recycling and environmental service providers, and raw </a:t>
            </a:r>
            <a:br>
              <a:rPr lang="en-US" altLang="de-DE" sz="1200" kern="0" dirty="0"/>
            </a:br>
            <a:r>
              <a:rPr lang="en-US" altLang="de-DE" sz="1200" kern="0" dirty="0"/>
              <a:t>material suppliers worldwide</a:t>
            </a:r>
          </a:p>
          <a:p>
            <a:pPr marL="895350" lvl="1" indent="-180975" eaLnBrk="1" hangingPunct="1">
              <a:buFontTx/>
              <a:buChar char="•"/>
              <a:defRPr/>
            </a:pPr>
            <a:r>
              <a:rPr lang="en-US" altLang="de-DE" sz="1200" kern="0" dirty="0"/>
              <a:t>I</a:t>
            </a:r>
            <a:r>
              <a:rPr lang="en-US" altLang="de-DE" sz="1200" kern="0" dirty="0" smtClean="0"/>
              <a:t>n </a:t>
            </a:r>
            <a:r>
              <a:rPr lang="en-US" altLang="de-DE" sz="1200" kern="0" dirty="0"/>
              <a:t>total over 8000 employees in Germany, Europe and Asia</a:t>
            </a:r>
          </a:p>
          <a:p>
            <a:pPr marL="895350" lvl="1" indent="-180975" eaLnBrk="1" hangingPunct="1">
              <a:buFontTx/>
              <a:buChar char="•"/>
              <a:defRPr/>
            </a:pPr>
            <a:r>
              <a:rPr lang="en-US" altLang="de-DE" sz="1200" kern="0" dirty="0"/>
              <a:t>A</a:t>
            </a:r>
            <a:r>
              <a:rPr lang="en-US" altLang="de-DE" sz="1200" kern="0" dirty="0" smtClean="0"/>
              <a:t>nnual </a:t>
            </a:r>
            <a:r>
              <a:rPr lang="en-US" altLang="de-DE" sz="1200" kern="0" dirty="0"/>
              <a:t>turnover volumes of around </a:t>
            </a:r>
            <a:r>
              <a:rPr lang="en-US" altLang="de-DE" sz="1200" kern="0" dirty="0" smtClean="0"/>
              <a:t>2.5 </a:t>
            </a:r>
            <a:r>
              <a:rPr lang="en-US" altLang="de-DE" sz="1200" kern="0" dirty="0"/>
              <a:t>billion </a:t>
            </a:r>
            <a:r>
              <a:rPr lang="en-US" altLang="de-DE" sz="1200" kern="0" dirty="0" smtClean="0"/>
              <a:t>Euro</a:t>
            </a:r>
            <a:endParaRPr lang="en-US" altLang="de-DE" sz="1200" kern="0" dirty="0"/>
          </a:p>
        </p:txBody>
      </p:sp>
      <p:sp>
        <p:nvSpPr>
          <p:cNvPr id="10" name="AutoShape 67"/>
          <p:cNvSpPr>
            <a:spLocks noChangeArrowheads="1"/>
          </p:cNvSpPr>
          <p:nvPr/>
        </p:nvSpPr>
        <p:spPr bwMode="auto">
          <a:xfrm>
            <a:off x="1489091" y="1558591"/>
            <a:ext cx="6172155" cy="828269"/>
          </a:xfrm>
          <a:prstGeom prst="flowChartExtra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68" descr="ALBA_Group_RGB_300dpi_100105[1]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34" y="1976205"/>
            <a:ext cx="1632332" cy="26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1473232" y="2446022"/>
            <a:ext cx="3073806" cy="2187255"/>
          </a:xfrm>
          <a:prstGeom prst="flowChartProcess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2E54"/>
              </a:solidFill>
              <a:effectLst/>
              <a:uLnTx/>
              <a:uFillTx/>
            </a:endParaRPr>
          </a:p>
        </p:txBody>
      </p:sp>
      <p:pic>
        <p:nvPicPr>
          <p:cNvPr id="16" name="Picture 22" descr="G:\Interseroh\ISD-11-064_Überarbeitung_Vertriebspräsentation\Präsentation\Final\Chart_2_bearbeitet\Klein\3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" b="45348"/>
          <a:stretch>
            <a:fillRect/>
          </a:stretch>
        </p:blipFill>
        <p:spPr bwMode="auto">
          <a:xfrm>
            <a:off x="4695053" y="3557095"/>
            <a:ext cx="2876251" cy="10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4618041" y="2442542"/>
            <a:ext cx="3043670" cy="2188996"/>
          </a:xfrm>
          <a:prstGeom prst="flowChartProcess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2E54"/>
              </a:solidFill>
              <a:effectLst/>
              <a:uLnTx/>
              <a:uFillTx/>
            </a:endParaRPr>
          </a:p>
        </p:txBody>
      </p:sp>
      <p:pic>
        <p:nvPicPr>
          <p:cNvPr id="18" name="Picture 15" descr="C:\Dokumente und Einstellungen\gessica.saponaro\Desktop\INT-A-13008_Titelbil#FE30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5" b="5771"/>
          <a:stretch>
            <a:fillRect/>
          </a:stretch>
        </p:blipFill>
        <p:spPr bwMode="auto">
          <a:xfrm>
            <a:off x="4693379" y="2511862"/>
            <a:ext cx="2877927" cy="105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ieren 18"/>
          <p:cNvGrpSpPr/>
          <p:nvPr/>
        </p:nvGrpSpPr>
        <p:grpSpPr bwMode="gray">
          <a:xfrm>
            <a:off x="1453276" y="5113064"/>
            <a:ext cx="543476" cy="794800"/>
            <a:chOff x="362743" y="5166049"/>
            <a:chExt cx="537369" cy="782940"/>
          </a:xfrm>
        </p:grpSpPr>
        <p:sp>
          <p:nvSpPr>
            <p:cNvPr id="20" name="Rechteck 19"/>
            <p:cNvSpPr/>
            <p:nvPr/>
          </p:nvSpPr>
          <p:spPr bwMode="gray">
            <a:xfrm>
              <a:off x="362743" y="5166049"/>
              <a:ext cx="537369" cy="782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 smtClean="0">
                <a:solidFill>
                  <a:srgbClr val="002E54"/>
                </a:solidFill>
              </a:endParaRPr>
            </a:p>
          </p:txBody>
        </p:sp>
        <p:grpSp>
          <p:nvGrpSpPr>
            <p:cNvPr id="21" name="Gruppieren 20"/>
            <p:cNvGrpSpPr/>
            <p:nvPr/>
          </p:nvGrpSpPr>
          <p:grpSpPr bwMode="gray">
            <a:xfrm rot="10800000">
              <a:off x="383920" y="5197479"/>
              <a:ext cx="502786" cy="720080"/>
              <a:chOff x="3863814" y="1804471"/>
              <a:chExt cx="502786" cy="720080"/>
            </a:xfrm>
          </p:grpSpPr>
          <p:sp>
            <p:nvSpPr>
              <p:cNvPr id="22" name="Eingekerbter Richtungspfeil 21"/>
              <p:cNvSpPr/>
              <p:nvPr/>
            </p:nvSpPr>
            <p:spPr bwMode="gray">
              <a:xfrm rot="10800000">
                <a:off x="4006560" y="1804471"/>
                <a:ext cx="360040" cy="720080"/>
              </a:xfrm>
              <a:prstGeom prst="chevron">
                <a:avLst>
                  <a:gd name="adj" fmla="val 69842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rgbClr val="002E54"/>
                  </a:solidFill>
                </a:endParaRPr>
              </a:p>
            </p:txBody>
          </p:sp>
          <p:sp>
            <p:nvSpPr>
              <p:cNvPr id="23" name="Eingekerbter Richtungspfeil 22"/>
              <p:cNvSpPr/>
              <p:nvPr/>
            </p:nvSpPr>
            <p:spPr bwMode="gray">
              <a:xfrm rot="10800000">
                <a:off x="3863814" y="1804471"/>
                <a:ext cx="360040" cy="720080"/>
              </a:xfrm>
              <a:prstGeom prst="chevron">
                <a:avLst>
                  <a:gd name="adj" fmla="val 69842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rgbClr val="002E54"/>
                  </a:solidFill>
                </a:endParaRPr>
              </a:p>
            </p:txBody>
          </p:sp>
        </p:grpSp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24" name="Textfeld 23"/>
          <p:cNvSpPr txBox="1"/>
          <p:nvPr/>
        </p:nvSpPr>
        <p:spPr bwMode="gray">
          <a:xfrm>
            <a:off x="1473233" y="4679983"/>
            <a:ext cx="3073806" cy="3048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200" b="1" dirty="0" smtClean="0"/>
              <a:t>Services</a:t>
            </a:r>
            <a:endParaRPr lang="de-DE" sz="1200" b="1" dirty="0"/>
          </a:p>
        </p:txBody>
      </p:sp>
      <p:sp>
        <p:nvSpPr>
          <p:cNvPr id="25" name="Textfeld 24"/>
          <p:cNvSpPr txBox="1"/>
          <p:nvPr/>
        </p:nvSpPr>
        <p:spPr bwMode="gray">
          <a:xfrm>
            <a:off x="4618042" y="4679983"/>
            <a:ext cx="3043204" cy="3048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/>
              <a:t>Waste and Metals</a:t>
            </a:r>
            <a:endParaRPr lang="en-US" sz="1200" b="1" dirty="0"/>
          </a:p>
        </p:txBody>
      </p:sp>
      <p:pic>
        <p:nvPicPr>
          <p:cNvPr id="3078" name="Picture 6" descr="C:\Users\tboehme\Desktop\3009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8" r="28037"/>
          <a:stretch/>
        </p:blipFill>
        <p:spPr bwMode="auto">
          <a:xfrm>
            <a:off x="1562100" y="2511862"/>
            <a:ext cx="2914650" cy="205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7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>
            <a:normAutofit/>
          </a:bodyPr>
          <a:lstStyle/>
          <a:p>
            <a:r>
              <a:rPr lang="de-DE" dirty="0">
                <a:solidFill>
                  <a:srgbClr val="002E54"/>
                </a:solidFill>
              </a:rPr>
              <a:t>Challenge </a:t>
            </a:r>
            <a:r>
              <a:rPr lang="de-DE" dirty="0" err="1">
                <a:solidFill>
                  <a:srgbClr val="002E54"/>
                </a:solidFill>
              </a:rPr>
              <a:t>for</a:t>
            </a:r>
            <a:r>
              <a:rPr lang="de-DE" dirty="0">
                <a:solidFill>
                  <a:srgbClr val="002E54"/>
                </a:solidFill>
              </a:rPr>
              <a:t> </a:t>
            </a:r>
            <a:r>
              <a:rPr lang="de-DE" dirty="0" err="1">
                <a:solidFill>
                  <a:srgbClr val="002E54"/>
                </a:solidFill>
              </a:rPr>
              <a:t>the</a:t>
            </a:r>
            <a:r>
              <a:rPr lang="de-DE" dirty="0">
                <a:solidFill>
                  <a:srgbClr val="002E54"/>
                </a:solidFill>
              </a:rPr>
              <a:t> </a:t>
            </a:r>
            <a:r>
              <a:rPr lang="de-DE" dirty="0" err="1">
                <a:solidFill>
                  <a:srgbClr val="002E54"/>
                </a:solidFill>
              </a:rPr>
              <a:t>future</a:t>
            </a:r>
            <a:r>
              <a:rPr lang="de-DE" dirty="0">
                <a:solidFill>
                  <a:srgbClr val="002E54"/>
                </a:solidFill>
              </a:rPr>
              <a:t> </a:t>
            </a:r>
            <a:r>
              <a:rPr lang="de-DE" dirty="0" smtClean="0">
                <a:solidFill>
                  <a:srgbClr val="002E54"/>
                </a:solidFill>
              </a:rPr>
              <a:t>(2)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2268" y="1472931"/>
            <a:ext cx="7656116" cy="4402800"/>
          </a:xfrm>
        </p:spPr>
        <p:txBody>
          <a:bodyPr/>
          <a:lstStyle/>
          <a:p>
            <a:pPr marL="0" lvl="1" indent="0">
              <a:buNone/>
            </a:pPr>
            <a:r>
              <a:rPr lang="de-DE" sz="2000" b="1" dirty="0" err="1" smtClean="0"/>
              <a:t>Reducing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illegal </a:t>
            </a:r>
            <a:r>
              <a:rPr lang="de-DE" sz="2000" b="1" dirty="0" err="1" smtClean="0"/>
              <a:t>transport</a:t>
            </a:r>
            <a:endParaRPr lang="de-DE" sz="2000" b="1" dirty="0" smtClean="0"/>
          </a:p>
          <a:p>
            <a:pPr marL="0" lvl="1" indent="0">
              <a:buNone/>
            </a:pPr>
            <a:endParaRPr lang="de-DE" sz="2000" b="1" dirty="0" smtClean="0"/>
          </a:p>
          <a:p>
            <a:pPr lvl="1"/>
            <a:r>
              <a:rPr lang="de-DE" sz="2000" b="1" dirty="0" smtClean="0"/>
              <a:t>Public </a:t>
            </a:r>
            <a:r>
              <a:rPr lang="de-DE" sz="2000" b="1" dirty="0" err="1" smtClean="0"/>
              <a:t>relation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activities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prevention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illegal </a:t>
            </a:r>
            <a:r>
              <a:rPr lang="de-DE" sz="2000" b="1" dirty="0" err="1" smtClean="0"/>
              <a:t>transport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exporting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valuable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resources</a:t>
            </a:r>
            <a:r>
              <a:rPr lang="de-DE" sz="2000" b="1" dirty="0" smtClean="0"/>
              <a:t> </a:t>
            </a:r>
          </a:p>
          <a:p>
            <a:pPr lvl="1"/>
            <a:r>
              <a:rPr lang="de-DE" sz="2000" b="1" dirty="0" smtClean="0"/>
              <a:t>- </a:t>
            </a:r>
            <a:r>
              <a:rPr lang="de-DE" sz="2000" b="1" dirty="0" err="1" smtClean="0"/>
              <a:t>Enduser</a:t>
            </a:r>
            <a:r>
              <a:rPr lang="de-DE" sz="2000" b="1" dirty="0" smtClean="0"/>
              <a:t>, </a:t>
            </a:r>
            <a:r>
              <a:rPr lang="de-DE" sz="2000" b="1" dirty="0" err="1" smtClean="0"/>
              <a:t>municipal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waste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sites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waste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consultants</a:t>
            </a:r>
            <a:endParaRPr lang="de-DE" sz="2000" b="1" dirty="0" smtClean="0"/>
          </a:p>
          <a:p>
            <a:pPr lvl="1"/>
            <a:r>
              <a:rPr lang="de-DE" sz="2000" b="1" dirty="0" smtClean="0"/>
              <a:t>- </a:t>
            </a:r>
            <a:r>
              <a:rPr lang="de-DE" sz="2000" b="1" dirty="0" err="1" smtClean="0"/>
              <a:t>Waste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management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companies</a:t>
            </a:r>
            <a:endParaRPr lang="de-DE" sz="2000" b="1" dirty="0" smtClean="0"/>
          </a:p>
          <a:p>
            <a:pPr lvl="1"/>
            <a:endParaRPr lang="de-DE" sz="2000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9" y="3761771"/>
            <a:ext cx="3608216" cy="23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42" y="3778156"/>
            <a:ext cx="3286742" cy="231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9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2E54"/>
                </a:solidFill>
              </a:rPr>
              <a:t>Reducing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the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>
                <a:solidFill>
                  <a:srgbClr val="002E54"/>
                </a:solidFill>
              </a:rPr>
              <a:t>i</a:t>
            </a:r>
            <a:r>
              <a:rPr lang="de-DE" dirty="0" smtClean="0">
                <a:solidFill>
                  <a:srgbClr val="002E54"/>
                </a:solidFill>
              </a:rPr>
              <a:t>llegal </a:t>
            </a:r>
            <a:r>
              <a:rPr lang="de-DE" dirty="0" err="1" smtClean="0">
                <a:solidFill>
                  <a:srgbClr val="002E54"/>
                </a:solidFill>
              </a:rPr>
              <a:t>transport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t>21</a:t>
            </a:fld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gray">
          <a:xfrm>
            <a:off x="755245" y="3946966"/>
            <a:ext cx="7633510" cy="9722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6400" indent="-22701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-20955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230188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7250" indent="-230188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55663" indent="-2286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tabLst>
                <a:tab pos="85725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0425" indent="-230188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57250" indent="-227013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lvl="2" indent="0">
              <a:buFont typeface="Symbol" pitchFamily="18" charset="2"/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Font typeface="Symbol" pitchFamily="18" charset="2"/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Font typeface="Symbol" pitchFamily="18" charset="2"/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Font typeface="Symbol" pitchFamily="18" charset="2"/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4" y="1687308"/>
            <a:ext cx="6392682" cy="451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6918" y="1275095"/>
            <a:ext cx="5679241" cy="379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b="1" dirty="0" err="1" smtClean="0"/>
              <a:t>How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get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rid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them</a:t>
            </a:r>
            <a:r>
              <a:rPr lang="de-DE" sz="1600" b="1" dirty="0" smtClean="0"/>
              <a:t> (</a:t>
            </a:r>
            <a:r>
              <a:rPr lang="de-DE" sz="1600" b="1" dirty="0" err="1" smtClean="0"/>
              <a:t>properly</a:t>
            </a:r>
            <a:r>
              <a:rPr lang="de-DE" sz="1600" b="1" dirty="0" smtClean="0"/>
              <a:t>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014258" y="1817225"/>
            <a:ext cx="1886674" cy="8449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dirty="0" err="1" smtClean="0"/>
              <a:t>Did</a:t>
            </a:r>
            <a:r>
              <a:rPr lang="de-DE" sz="1200" dirty="0" smtClean="0"/>
              <a:t> </a:t>
            </a:r>
            <a:r>
              <a:rPr lang="de-DE" sz="1200" dirty="0" err="1" smtClean="0"/>
              <a:t>you</a:t>
            </a:r>
            <a:r>
              <a:rPr lang="de-DE" sz="1200" dirty="0" smtClean="0"/>
              <a:t> </a:t>
            </a:r>
            <a:r>
              <a:rPr lang="de-DE" sz="1200" dirty="0" err="1" smtClean="0"/>
              <a:t>know</a:t>
            </a:r>
            <a:r>
              <a:rPr lang="de-DE" sz="1200" dirty="0" smtClean="0"/>
              <a:t>, </a:t>
            </a:r>
            <a:r>
              <a:rPr lang="de-DE" sz="1200" dirty="0" err="1" smtClean="0"/>
              <a:t>that</a:t>
            </a:r>
            <a:r>
              <a:rPr lang="de-DE" sz="1200" dirty="0" smtClean="0"/>
              <a:t> </a:t>
            </a:r>
            <a:r>
              <a:rPr lang="de-DE" sz="1200" dirty="0" err="1" smtClean="0"/>
              <a:t>giving</a:t>
            </a:r>
            <a:r>
              <a:rPr lang="de-DE" sz="1200" dirty="0" smtClean="0"/>
              <a:t> </a:t>
            </a:r>
            <a:r>
              <a:rPr lang="de-DE" sz="1200" dirty="0" err="1" smtClean="0"/>
              <a:t>used</a:t>
            </a:r>
            <a:r>
              <a:rPr lang="de-DE" sz="1200" dirty="0" smtClean="0"/>
              <a:t> EEE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unauthorized</a:t>
            </a:r>
            <a:r>
              <a:rPr lang="de-DE" sz="1200" dirty="0" smtClean="0"/>
              <a:t> </a:t>
            </a:r>
            <a:r>
              <a:rPr lang="de-DE" sz="1200" dirty="0" err="1" smtClean="0"/>
              <a:t>waste</a:t>
            </a:r>
            <a:r>
              <a:rPr lang="de-DE" sz="1200" dirty="0" smtClean="0"/>
              <a:t> </a:t>
            </a:r>
            <a:r>
              <a:rPr lang="de-DE" sz="1200" dirty="0" err="1" smtClean="0"/>
              <a:t>collectors</a:t>
            </a:r>
            <a:r>
              <a:rPr lang="de-DE" sz="1200" dirty="0" smtClean="0"/>
              <a:t> </a:t>
            </a:r>
            <a:r>
              <a:rPr lang="de-DE" sz="1200" dirty="0" err="1" smtClean="0"/>
              <a:t>is</a:t>
            </a:r>
            <a:r>
              <a:rPr lang="de-DE" sz="1200" dirty="0" smtClean="0"/>
              <a:t> not a </a:t>
            </a:r>
            <a:r>
              <a:rPr lang="de-DE" sz="1200" dirty="0" err="1" smtClean="0"/>
              <a:t>good</a:t>
            </a:r>
            <a:r>
              <a:rPr lang="de-DE" sz="1200" dirty="0" smtClean="0"/>
              <a:t> </a:t>
            </a:r>
            <a:r>
              <a:rPr lang="de-DE" sz="1200" dirty="0" err="1" smtClean="0"/>
              <a:t>deed</a:t>
            </a:r>
            <a:r>
              <a:rPr lang="de-DE" sz="1200" dirty="0"/>
              <a:t> </a:t>
            </a:r>
            <a:r>
              <a:rPr lang="de-DE" sz="1200" dirty="0" smtClean="0"/>
              <a:t>but </a:t>
            </a:r>
            <a:r>
              <a:rPr lang="de-DE" sz="1200" dirty="0" smtClean="0">
                <a:solidFill>
                  <a:srgbClr val="00B050"/>
                </a:solidFill>
              </a:rPr>
              <a:t>illegal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014258" y="3059575"/>
            <a:ext cx="1886674" cy="8449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dirty="0" err="1" smtClean="0"/>
              <a:t>Did</a:t>
            </a:r>
            <a:r>
              <a:rPr lang="de-DE" sz="1200" dirty="0" smtClean="0"/>
              <a:t> </a:t>
            </a:r>
            <a:r>
              <a:rPr lang="de-DE" sz="1200" dirty="0" err="1" smtClean="0"/>
              <a:t>you</a:t>
            </a:r>
            <a:r>
              <a:rPr lang="de-DE" sz="1200" dirty="0" smtClean="0"/>
              <a:t> </a:t>
            </a:r>
            <a:r>
              <a:rPr lang="de-DE" sz="1200" dirty="0" err="1" smtClean="0"/>
              <a:t>know</a:t>
            </a:r>
            <a:r>
              <a:rPr lang="de-DE" sz="1200" dirty="0" smtClean="0"/>
              <a:t>, </a:t>
            </a:r>
            <a:r>
              <a:rPr lang="de-DE" sz="1200" dirty="0" err="1" smtClean="0"/>
              <a:t>that</a:t>
            </a:r>
            <a:r>
              <a:rPr lang="de-DE" sz="1200" dirty="0" smtClean="0"/>
              <a:t> </a:t>
            </a:r>
            <a:r>
              <a:rPr lang="de-DE" sz="1200" dirty="0" err="1" smtClean="0"/>
              <a:t>each</a:t>
            </a:r>
            <a:r>
              <a:rPr lang="de-DE" sz="1200" dirty="0" smtClean="0"/>
              <a:t> </a:t>
            </a:r>
            <a:r>
              <a:rPr lang="de-DE" sz="1200" dirty="0" err="1" smtClean="0"/>
              <a:t>Refrig</a:t>
            </a:r>
            <a:r>
              <a:rPr lang="de-DE" sz="1200" dirty="0" smtClean="0"/>
              <a:t>., WM, stove </a:t>
            </a:r>
            <a:r>
              <a:rPr lang="de-DE" sz="1200" dirty="0" err="1" smtClean="0"/>
              <a:t>contains</a:t>
            </a:r>
            <a:r>
              <a:rPr lang="de-DE" sz="1200" dirty="0" smtClean="0"/>
              <a:t> </a:t>
            </a:r>
            <a:r>
              <a:rPr lang="de-DE" sz="1200" dirty="0" err="1" smtClean="0">
                <a:solidFill>
                  <a:srgbClr val="00B050"/>
                </a:solidFill>
              </a:rPr>
              <a:t>valuable</a:t>
            </a:r>
            <a:r>
              <a:rPr lang="de-DE" sz="1200" dirty="0">
                <a:solidFill>
                  <a:srgbClr val="00B050"/>
                </a:solidFill>
              </a:rPr>
              <a:t> </a:t>
            </a:r>
            <a:r>
              <a:rPr lang="de-DE" sz="1200" dirty="0" err="1" smtClean="0">
                <a:solidFill>
                  <a:srgbClr val="00B050"/>
                </a:solidFill>
              </a:rPr>
              <a:t>resources</a:t>
            </a:r>
            <a:endParaRPr lang="de-DE" sz="1200" dirty="0" smtClean="0">
              <a:solidFill>
                <a:srgbClr val="00B05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014258" y="4124445"/>
            <a:ext cx="1886674" cy="8449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dirty="0" smtClean="0"/>
              <a:t> ……. </a:t>
            </a:r>
            <a:r>
              <a:rPr lang="de-DE" sz="1200" dirty="0" err="1" smtClean="0"/>
              <a:t>help</a:t>
            </a:r>
            <a:r>
              <a:rPr lang="de-DE" sz="1200" dirty="0" smtClean="0"/>
              <a:t> </a:t>
            </a:r>
            <a:r>
              <a:rPr lang="de-DE" sz="1200" dirty="0" err="1" smtClean="0"/>
              <a:t>that</a:t>
            </a:r>
            <a:r>
              <a:rPr lang="de-DE" sz="1200" dirty="0" smtClean="0"/>
              <a:t> </a:t>
            </a:r>
            <a:r>
              <a:rPr lang="de-DE" sz="1200" dirty="0" err="1" smtClean="0">
                <a:solidFill>
                  <a:srgbClr val="00B050"/>
                </a:solidFill>
              </a:rPr>
              <a:t>excisting</a:t>
            </a:r>
            <a:r>
              <a:rPr lang="de-DE" sz="1200" dirty="0" smtClean="0">
                <a:solidFill>
                  <a:srgbClr val="00B050"/>
                </a:solidFill>
              </a:rPr>
              <a:t> </a:t>
            </a:r>
            <a:r>
              <a:rPr lang="de-DE" sz="1200" dirty="0" err="1" smtClean="0">
                <a:solidFill>
                  <a:srgbClr val="00B050"/>
                </a:solidFill>
              </a:rPr>
              <a:t>recourses</a:t>
            </a:r>
            <a:r>
              <a:rPr lang="de-DE" sz="1200" dirty="0" smtClean="0">
                <a:solidFill>
                  <a:srgbClr val="00B050"/>
                </a:solidFill>
              </a:rPr>
              <a:t> </a:t>
            </a:r>
            <a:r>
              <a:rPr lang="de-DE" sz="1200" dirty="0" err="1" smtClean="0">
                <a:solidFill>
                  <a:srgbClr val="00B050"/>
                </a:solidFill>
              </a:rPr>
              <a:t>used</a:t>
            </a:r>
            <a:r>
              <a:rPr lang="de-DE" sz="1200" dirty="0" smtClean="0">
                <a:solidFill>
                  <a:srgbClr val="00B050"/>
                </a:solidFill>
              </a:rPr>
              <a:t> </a:t>
            </a:r>
            <a:r>
              <a:rPr lang="de-DE" sz="1200" dirty="0" err="1" smtClean="0">
                <a:solidFill>
                  <a:srgbClr val="00B050"/>
                </a:solidFill>
              </a:rPr>
              <a:t>nationally</a:t>
            </a:r>
            <a:endParaRPr lang="de-DE" sz="12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2E54"/>
                </a:solidFill>
              </a:rPr>
              <a:t>Austrian </a:t>
            </a:r>
            <a:r>
              <a:rPr lang="de-DE" dirty="0" err="1" smtClean="0">
                <a:solidFill>
                  <a:srgbClr val="002E54"/>
                </a:solidFill>
              </a:rPr>
              <a:t>raw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materials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are</a:t>
            </a:r>
            <a:r>
              <a:rPr lang="de-DE" dirty="0" smtClean="0">
                <a:solidFill>
                  <a:srgbClr val="002E54"/>
                </a:solidFill>
              </a:rPr>
              <a:t> not </a:t>
            </a:r>
            <a:r>
              <a:rPr lang="de-DE" dirty="0" err="1" smtClean="0">
                <a:solidFill>
                  <a:srgbClr val="002E54"/>
                </a:solidFill>
              </a:rPr>
              <a:t>garbage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t>22</a:t>
            </a:fld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gray">
          <a:xfrm>
            <a:off x="755245" y="3946967"/>
            <a:ext cx="7633510" cy="9722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6400" indent="-22701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-20955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230188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7250" indent="-230188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55663" indent="-2286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tabLst>
                <a:tab pos="85725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0425" indent="-230188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57250" indent="-227013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lvl="2" indent="0">
              <a:buFont typeface="Symbol" pitchFamily="18" charset="2"/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Font typeface="Symbol" pitchFamily="18" charset="2"/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Font typeface="Symbol" pitchFamily="18" charset="2"/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Font typeface="Symbol" pitchFamily="18" charset="2"/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45" y="1377386"/>
            <a:ext cx="3402301" cy="477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1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solidFill>
                  <a:srgbClr val="002E54"/>
                </a:solidFill>
              </a:rPr>
              <a:t>Your</a:t>
            </a:r>
            <a:r>
              <a:rPr lang="de-DE" altLang="de-DE" dirty="0">
                <a:solidFill>
                  <a:srgbClr val="002E54"/>
                </a:solidFill>
              </a:rPr>
              <a:t> personal </a:t>
            </a:r>
            <a:r>
              <a:rPr lang="en-GB" altLang="de-DE" dirty="0">
                <a:solidFill>
                  <a:srgbClr val="002E54"/>
                </a:solidFill>
              </a:rPr>
              <a:t>contact.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  <a:defRPr/>
            </a:pPr>
            <a:r>
              <a:rPr lang="de-DE" kern="0" dirty="0">
                <a:solidFill>
                  <a:srgbClr val="002E54"/>
                </a:solidFill>
              </a:rPr>
              <a:t>Name:	</a:t>
            </a:r>
            <a:r>
              <a:rPr lang="de-DE" kern="0" dirty="0" smtClean="0">
                <a:solidFill>
                  <a:srgbClr val="002E54"/>
                </a:solidFill>
              </a:rPr>
              <a:t>Wilhelm </a:t>
            </a:r>
            <a:r>
              <a:rPr lang="de-DE" kern="0" dirty="0" err="1" smtClean="0">
                <a:solidFill>
                  <a:srgbClr val="002E54"/>
                </a:solidFill>
              </a:rPr>
              <a:t>Kleer</a:t>
            </a:r>
            <a:endParaRPr lang="de-DE" kern="0" dirty="0">
              <a:solidFill>
                <a:srgbClr val="002E54"/>
              </a:solidFill>
            </a:endParaRPr>
          </a:p>
          <a:p>
            <a:pPr marL="0" lvl="1" indent="0">
              <a:buNone/>
              <a:defRPr/>
            </a:pPr>
            <a:r>
              <a:rPr lang="de-DE" kern="0" dirty="0">
                <a:solidFill>
                  <a:srgbClr val="002E54"/>
                </a:solidFill>
              </a:rPr>
              <a:t>Tel.:	+</a:t>
            </a:r>
            <a:r>
              <a:rPr lang="de-DE" kern="0" dirty="0" smtClean="0">
                <a:solidFill>
                  <a:srgbClr val="002E54"/>
                </a:solidFill>
              </a:rPr>
              <a:t>43 1 7142005 - 5100</a:t>
            </a:r>
            <a:endParaRPr lang="de-DE" kern="0" dirty="0">
              <a:solidFill>
                <a:srgbClr val="002E54"/>
              </a:solidFill>
            </a:endParaRPr>
          </a:p>
          <a:p>
            <a:pPr marL="0" lvl="1" indent="0">
              <a:buNone/>
              <a:defRPr/>
            </a:pPr>
            <a:r>
              <a:rPr lang="de-DE" kern="0" dirty="0">
                <a:solidFill>
                  <a:srgbClr val="002E54"/>
                </a:solidFill>
              </a:rPr>
              <a:t>Fax:	+</a:t>
            </a:r>
            <a:r>
              <a:rPr lang="de-DE" kern="0" dirty="0" smtClean="0">
                <a:solidFill>
                  <a:srgbClr val="002E54"/>
                </a:solidFill>
              </a:rPr>
              <a:t>43 1 7142005 - 9900</a:t>
            </a:r>
            <a:endParaRPr lang="de-DE" kern="0" dirty="0">
              <a:solidFill>
                <a:srgbClr val="002E54"/>
              </a:solidFill>
            </a:endParaRPr>
          </a:p>
          <a:p>
            <a:pPr marL="0" lvl="1" indent="0">
              <a:buNone/>
              <a:defRPr/>
            </a:pPr>
            <a:r>
              <a:rPr lang="de-DE" kern="0" dirty="0">
                <a:solidFill>
                  <a:srgbClr val="002E54"/>
                </a:solidFill>
              </a:rPr>
              <a:t>Mobile: 	+</a:t>
            </a:r>
            <a:r>
              <a:rPr lang="de-DE" kern="0" dirty="0" smtClean="0">
                <a:solidFill>
                  <a:srgbClr val="002E54"/>
                </a:solidFill>
              </a:rPr>
              <a:t>43 664 3968147</a:t>
            </a:r>
            <a:endParaRPr lang="de-DE" kern="0" dirty="0">
              <a:solidFill>
                <a:srgbClr val="002E54"/>
              </a:solidFill>
            </a:endParaRPr>
          </a:p>
          <a:p>
            <a:pPr marL="0" lvl="1" indent="0">
              <a:buNone/>
              <a:defRPr/>
            </a:pPr>
            <a:r>
              <a:rPr lang="de-DE" kern="0" dirty="0">
                <a:solidFill>
                  <a:srgbClr val="002E54"/>
                </a:solidFill>
              </a:rPr>
              <a:t>E-Mail</a:t>
            </a:r>
            <a:r>
              <a:rPr lang="de-DE" kern="0" dirty="0" smtClean="0">
                <a:solidFill>
                  <a:srgbClr val="002E54"/>
                </a:solidFill>
              </a:rPr>
              <a:t>:</a:t>
            </a:r>
            <a:r>
              <a:rPr lang="de-DE" kern="0" dirty="0">
                <a:solidFill>
                  <a:srgbClr val="002E54"/>
                </a:solidFill>
              </a:rPr>
              <a:t>	</a:t>
            </a:r>
            <a:r>
              <a:rPr lang="de-DE" kern="0" dirty="0" smtClean="0">
                <a:solidFill>
                  <a:srgbClr val="002E54"/>
                </a:solidFill>
              </a:rPr>
              <a:t>wilhelm.kleer@interseroh.com</a:t>
            </a:r>
            <a:endParaRPr lang="de-DE" kern="0" dirty="0">
              <a:solidFill>
                <a:srgbClr val="002E54"/>
              </a:solidFill>
            </a:endParaRPr>
          </a:p>
          <a:p>
            <a:endParaRPr lang="de-DE" sz="1800" dirty="0">
              <a:solidFill>
                <a:srgbClr val="002E54"/>
              </a:solidFill>
            </a:endParaRPr>
          </a:p>
          <a:p>
            <a:r>
              <a:rPr lang="de-DE" sz="1800" dirty="0" smtClean="0">
                <a:solidFill>
                  <a:srgbClr val="002E54"/>
                </a:solidFill>
              </a:rPr>
              <a:t>INTERSEROH Austria GmbH</a:t>
            </a:r>
          </a:p>
          <a:p>
            <a:r>
              <a:rPr lang="de-DE" sz="1800" dirty="0" err="1" smtClean="0">
                <a:solidFill>
                  <a:srgbClr val="002E54"/>
                </a:solidFill>
              </a:rPr>
              <a:t>Ungargasse</a:t>
            </a:r>
            <a:r>
              <a:rPr lang="de-DE" sz="1800" dirty="0" smtClean="0">
                <a:solidFill>
                  <a:srgbClr val="002E54"/>
                </a:solidFill>
              </a:rPr>
              <a:t> 33</a:t>
            </a:r>
          </a:p>
          <a:p>
            <a:pPr marL="0" lvl="1" indent="0">
              <a:buNone/>
              <a:defRPr/>
            </a:pPr>
            <a:r>
              <a:rPr lang="de-DE" sz="1800" kern="0" dirty="0" smtClean="0">
                <a:solidFill>
                  <a:srgbClr val="002E54"/>
                </a:solidFill>
              </a:rPr>
              <a:t>1030 Wien</a:t>
            </a:r>
            <a:endParaRPr lang="de-DE" sz="1800" kern="0" dirty="0">
              <a:solidFill>
                <a:srgbClr val="002E54"/>
              </a:solidFill>
            </a:endParaRPr>
          </a:p>
          <a:p>
            <a:endParaRPr lang="de-DE" sz="1800" b="1" dirty="0" smtClean="0">
              <a:solidFill>
                <a:srgbClr val="002E54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t>23</a:t>
            </a:fld>
            <a:endParaRPr lang="de-DE"/>
          </a:p>
        </p:txBody>
      </p:sp>
      <p:pic>
        <p:nvPicPr>
          <p:cNvPr id="1026" name="Picture 2" descr="U:\EVA\foto-w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81" y="1820438"/>
            <a:ext cx="1266343" cy="19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5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Many services </a:t>
            </a:r>
            <a:r>
              <a:rPr lang="en-US" dirty="0"/>
              <a:t>from a single source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t>3</a:t>
            </a:fld>
            <a:endParaRPr lang="de-DE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1606528" y="4951601"/>
            <a:ext cx="6188478" cy="84786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0000" anchor="ctr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714375" lvl="1" indent="0" eaLnBrk="1" hangingPunct="1">
              <a:defRPr/>
            </a:pPr>
            <a:r>
              <a:rPr lang="en-US" altLang="de-DE" sz="1200" b="1" kern="0" dirty="0">
                <a:solidFill>
                  <a:srgbClr val="002E54"/>
                </a:solidFill>
              </a:rPr>
              <a:t>Our mission statement</a:t>
            </a:r>
            <a:r>
              <a:rPr lang="de-DE" altLang="de-DE" sz="1200" b="1" kern="0" dirty="0">
                <a:solidFill>
                  <a:srgbClr val="002E54"/>
                </a:solidFill>
              </a:rPr>
              <a:t>:</a:t>
            </a:r>
          </a:p>
          <a:p>
            <a:pPr marL="895350" lvl="1" indent="-180975" eaLnBrk="1" hangingPunct="1">
              <a:buFontTx/>
              <a:buChar char="•"/>
              <a:defRPr/>
            </a:pPr>
            <a:r>
              <a:rPr lang="en-GB" altLang="de-DE" sz="1200" b="1" kern="0" dirty="0">
                <a:solidFill>
                  <a:srgbClr val="002E54"/>
                </a:solidFill>
              </a:rPr>
              <a:t>material recycling </a:t>
            </a:r>
            <a:r>
              <a:rPr lang="en-GB" altLang="de-DE" sz="1200" kern="0" dirty="0">
                <a:solidFill>
                  <a:srgbClr val="002E54"/>
                </a:solidFill>
              </a:rPr>
              <a:t>instead of energy recovery</a:t>
            </a:r>
          </a:p>
          <a:p>
            <a:pPr marL="895350" lvl="1" indent="-180975" eaLnBrk="1" hangingPunct="1">
              <a:buFontTx/>
              <a:buChar char="•"/>
              <a:defRPr/>
            </a:pPr>
            <a:r>
              <a:rPr lang="en-GB" altLang="de-DE" sz="1200" b="1" kern="0" dirty="0">
                <a:solidFill>
                  <a:srgbClr val="002E54"/>
                </a:solidFill>
              </a:rPr>
              <a:t>closed substance cycle </a:t>
            </a:r>
            <a:r>
              <a:rPr lang="en-GB" altLang="de-DE" sz="1200" kern="0" dirty="0">
                <a:solidFill>
                  <a:srgbClr val="002E54"/>
                </a:solidFill>
              </a:rPr>
              <a:t>from one source</a:t>
            </a:r>
          </a:p>
          <a:p>
            <a:pPr marL="895350" lvl="1" indent="-180975" eaLnBrk="1" hangingPunct="1">
              <a:buFontTx/>
              <a:buChar char="•"/>
              <a:defRPr/>
            </a:pPr>
            <a:r>
              <a:rPr lang="en-GB" altLang="de-DE" sz="1200" b="1" kern="0" dirty="0">
                <a:solidFill>
                  <a:srgbClr val="002E54"/>
                </a:solidFill>
              </a:rPr>
              <a:t>secondary raw materials </a:t>
            </a:r>
            <a:r>
              <a:rPr lang="en-GB" altLang="de-DE" sz="1200" kern="0" dirty="0">
                <a:solidFill>
                  <a:srgbClr val="002E54"/>
                </a:solidFill>
              </a:rPr>
              <a:t>for all main substance streams</a:t>
            </a:r>
          </a:p>
        </p:txBody>
      </p:sp>
      <p:grpSp>
        <p:nvGrpSpPr>
          <p:cNvPr id="8" name="Gruppieren 7"/>
          <p:cNvGrpSpPr/>
          <p:nvPr/>
        </p:nvGrpSpPr>
        <p:grpSpPr bwMode="gray">
          <a:xfrm>
            <a:off x="1467344" y="5346135"/>
            <a:ext cx="456270" cy="732269"/>
            <a:chOff x="362743" y="5166049"/>
            <a:chExt cx="537369" cy="782940"/>
          </a:xfrm>
        </p:grpSpPr>
        <p:sp>
          <p:nvSpPr>
            <p:cNvPr id="9" name="Rechteck 8"/>
            <p:cNvSpPr/>
            <p:nvPr/>
          </p:nvSpPr>
          <p:spPr bwMode="gray">
            <a:xfrm>
              <a:off x="362743" y="5166049"/>
              <a:ext cx="537369" cy="782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 smtClean="0">
                <a:solidFill>
                  <a:srgbClr val="002E54"/>
                </a:solidFill>
              </a:endParaRPr>
            </a:p>
          </p:txBody>
        </p:sp>
        <p:grpSp>
          <p:nvGrpSpPr>
            <p:cNvPr id="10" name="Gruppieren 9"/>
            <p:cNvGrpSpPr/>
            <p:nvPr/>
          </p:nvGrpSpPr>
          <p:grpSpPr bwMode="gray">
            <a:xfrm rot="10800000">
              <a:off x="383920" y="5197479"/>
              <a:ext cx="502786" cy="720080"/>
              <a:chOff x="3863814" y="1804471"/>
              <a:chExt cx="502786" cy="720080"/>
            </a:xfrm>
          </p:grpSpPr>
          <p:sp>
            <p:nvSpPr>
              <p:cNvPr id="11" name="Eingekerbter Richtungspfeil 10"/>
              <p:cNvSpPr/>
              <p:nvPr/>
            </p:nvSpPr>
            <p:spPr bwMode="gray">
              <a:xfrm rot="10800000">
                <a:off x="4006560" y="1804471"/>
                <a:ext cx="360040" cy="720080"/>
              </a:xfrm>
              <a:prstGeom prst="chevron">
                <a:avLst>
                  <a:gd name="adj" fmla="val 69842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rgbClr val="002E54"/>
                  </a:solidFill>
                </a:endParaRPr>
              </a:p>
            </p:txBody>
          </p:sp>
          <p:sp>
            <p:nvSpPr>
              <p:cNvPr id="12" name="Eingekerbter Richtungspfeil 11"/>
              <p:cNvSpPr/>
              <p:nvPr/>
            </p:nvSpPr>
            <p:spPr bwMode="gray">
              <a:xfrm rot="10800000">
                <a:off x="3863814" y="1804471"/>
                <a:ext cx="360040" cy="720080"/>
              </a:xfrm>
              <a:prstGeom prst="chevron">
                <a:avLst>
                  <a:gd name="adj" fmla="val 69842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rgbClr val="002E54"/>
                  </a:solidFill>
                </a:endParaRPr>
              </a:p>
            </p:txBody>
          </p:sp>
        </p:grp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2744" y="1309469"/>
            <a:ext cx="8385176" cy="44028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050" name="Picture 2" descr="V:\Marketing\Fotos &amp; Grafiken &amp; Film\Grafiken_Illustrationen_Animationen\2011\Orbit_Leistungsbereiche\Leistungsbereiche_2011\LB_DINA4_eng_quer_ITCFranklin-Demi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45" b="17707"/>
          <a:stretch/>
        </p:blipFill>
        <p:spPr bwMode="auto">
          <a:xfrm>
            <a:off x="706720" y="1309469"/>
            <a:ext cx="7730561" cy="348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0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altLang="de-DE" dirty="0" smtClean="0"/>
              <a:t>Transnational </a:t>
            </a:r>
            <a:r>
              <a:rPr lang="de-DE" altLang="de-DE" dirty="0" err="1" smtClean="0"/>
              <a:t>Know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How</a:t>
            </a:r>
            <a:r>
              <a:rPr lang="de-DE" altLang="de-DE" dirty="0" smtClean="0"/>
              <a:t>. </a:t>
            </a:r>
            <a:br>
              <a:rPr lang="de-DE" altLang="de-DE" dirty="0" smtClean="0"/>
            </a:br>
            <a:r>
              <a:rPr lang="de-DE" altLang="de-DE" dirty="0" smtClean="0"/>
              <a:t>ALBA Group </a:t>
            </a:r>
            <a:r>
              <a:rPr lang="de-DE" altLang="de-DE" dirty="0" err="1" smtClean="0"/>
              <a:t>locations</a:t>
            </a:r>
            <a:r>
              <a:rPr lang="de-DE" altLang="de-DE" dirty="0" smtClean="0"/>
              <a:t> in Europa.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8259" y="1701275"/>
            <a:ext cx="8164754" cy="42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8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0725"/>
            <a:ext cx="9144000" cy="18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Waste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services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6213" y="1484385"/>
            <a:ext cx="7633510" cy="3517112"/>
          </a:xfrm>
        </p:spPr>
        <p:txBody>
          <a:bodyPr/>
          <a:lstStyle/>
          <a:p>
            <a:pPr lvl="1"/>
            <a:r>
              <a:rPr lang="de-DE" sz="2000" b="1" dirty="0" smtClean="0"/>
              <a:t>Operator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collecting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recovery</a:t>
            </a:r>
            <a:r>
              <a:rPr lang="de-DE" sz="2000" b="1" dirty="0" smtClean="0"/>
              <a:t> </a:t>
            </a:r>
            <a:r>
              <a:rPr lang="de-DE" sz="2000" b="1" dirty="0" err="1"/>
              <a:t>s</a:t>
            </a:r>
            <a:r>
              <a:rPr lang="de-DE" sz="2000" b="1" dirty="0" err="1" smtClean="0"/>
              <a:t>ystems</a:t>
            </a:r>
            <a:r>
              <a:rPr lang="de-DE" sz="2000" b="1" dirty="0" smtClean="0"/>
              <a:t> </a:t>
            </a:r>
            <a:r>
              <a:rPr lang="de-DE" sz="2000" dirty="0" smtClean="0"/>
              <a:t> </a:t>
            </a:r>
          </a:p>
          <a:p>
            <a:pPr lvl="3"/>
            <a:r>
              <a:rPr lang="de-DE" sz="1800" dirty="0" err="1" smtClean="0"/>
              <a:t>Packaging</a:t>
            </a:r>
            <a:endParaRPr lang="de-DE" sz="1800" dirty="0" smtClean="0"/>
          </a:p>
          <a:p>
            <a:pPr lvl="3"/>
            <a:r>
              <a:rPr lang="de-DE" sz="1800" dirty="0" err="1" smtClean="0"/>
              <a:t>Electrical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electronical</a:t>
            </a:r>
            <a:r>
              <a:rPr lang="de-DE" sz="1800" dirty="0" smtClean="0"/>
              <a:t> </a:t>
            </a:r>
            <a:r>
              <a:rPr lang="de-DE" sz="1800" dirty="0" err="1" smtClean="0"/>
              <a:t>equipment</a:t>
            </a:r>
            <a:endParaRPr lang="de-DE" sz="1800" dirty="0" smtClean="0"/>
          </a:p>
          <a:p>
            <a:pPr lvl="3"/>
            <a:r>
              <a:rPr lang="de-DE" sz="1800" dirty="0" err="1" smtClean="0"/>
              <a:t>Batteries</a:t>
            </a:r>
            <a:endParaRPr lang="de-DE" sz="1800" dirty="0"/>
          </a:p>
          <a:p>
            <a:pPr marL="419100" lvl="3" indent="0">
              <a:buNone/>
            </a:pPr>
            <a:endParaRPr lang="de-DE" sz="400" dirty="0" smtClean="0"/>
          </a:p>
          <a:p>
            <a:pPr lvl="1"/>
            <a:r>
              <a:rPr lang="de-DE" sz="2000" b="1" dirty="0" smtClean="0"/>
              <a:t>EEE </a:t>
            </a:r>
            <a:r>
              <a:rPr lang="de-DE" sz="2000" b="1" dirty="0" err="1" smtClean="0"/>
              <a:t>authorised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representative</a:t>
            </a:r>
            <a:endParaRPr lang="de-DE" sz="2000" b="1" dirty="0" smtClean="0"/>
          </a:p>
          <a:p>
            <a:pPr marL="0" lvl="1" indent="0">
              <a:buNone/>
            </a:pPr>
            <a:endParaRPr lang="de-DE" sz="400" b="1" dirty="0" smtClean="0"/>
          </a:p>
          <a:p>
            <a:pPr lvl="1"/>
            <a:r>
              <a:rPr lang="de-DE" sz="2000" b="1" dirty="0" err="1" smtClean="0"/>
              <a:t>Waste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management</a:t>
            </a:r>
            <a:endParaRPr lang="de-DE" sz="2000" dirty="0"/>
          </a:p>
          <a:p>
            <a:pPr lvl="3"/>
            <a:r>
              <a:rPr lang="de-DE" sz="1800" dirty="0" err="1" smtClean="0">
                <a:solidFill>
                  <a:schemeClr val="tx2"/>
                </a:solidFill>
              </a:rPr>
              <a:t>Organising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the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waste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management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for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</a:p>
          <a:p>
            <a:pPr lvl="4"/>
            <a:r>
              <a:rPr lang="de-DE" sz="1800" dirty="0" err="1" smtClean="0">
                <a:solidFill>
                  <a:schemeClr val="tx2"/>
                </a:solidFill>
              </a:rPr>
              <a:t>Production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sites</a:t>
            </a:r>
            <a:r>
              <a:rPr lang="de-DE" sz="1800" dirty="0" smtClean="0">
                <a:solidFill>
                  <a:schemeClr val="tx2"/>
                </a:solidFill>
              </a:rPr>
              <a:t>, </a:t>
            </a:r>
            <a:r>
              <a:rPr lang="de-DE" sz="1800" dirty="0" err="1" smtClean="0">
                <a:solidFill>
                  <a:schemeClr val="tx2"/>
                </a:solidFill>
              </a:rPr>
              <a:t>car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repair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shops</a:t>
            </a:r>
            <a:r>
              <a:rPr lang="de-DE" sz="1800" dirty="0" smtClean="0">
                <a:solidFill>
                  <a:schemeClr val="tx2"/>
                </a:solidFill>
              </a:rPr>
              <a:t>, </a:t>
            </a:r>
            <a:r>
              <a:rPr lang="de-DE" sz="1800" dirty="0" err="1" smtClean="0">
                <a:solidFill>
                  <a:schemeClr val="tx2"/>
                </a:solidFill>
              </a:rPr>
              <a:t>central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ware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houses</a:t>
            </a:r>
            <a:r>
              <a:rPr lang="de-DE" sz="1800" dirty="0" smtClean="0">
                <a:solidFill>
                  <a:schemeClr val="tx2"/>
                </a:solidFill>
              </a:rPr>
              <a:t> &amp; </a:t>
            </a:r>
            <a:r>
              <a:rPr lang="de-DE" sz="1800" dirty="0" err="1" smtClean="0">
                <a:solidFill>
                  <a:schemeClr val="tx2"/>
                </a:solidFill>
              </a:rPr>
              <a:t>branches</a:t>
            </a:r>
            <a:r>
              <a:rPr lang="de-DE" sz="1800" dirty="0" smtClean="0">
                <a:solidFill>
                  <a:schemeClr val="tx2"/>
                </a:solidFill>
              </a:rPr>
              <a:t> ..</a:t>
            </a:r>
            <a:endParaRPr lang="de-DE" sz="1800" dirty="0">
              <a:solidFill>
                <a:schemeClr val="tx2"/>
              </a:solidFill>
            </a:endParaRPr>
          </a:p>
          <a:p>
            <a:pPr marL="179387" lvl="2" indent="0">
              <a:buNone/>
            </a:pPr>
            <a:endParaRPr lang="de-DE" altLang="de-DE" sz="400" dirty="0" smtClean="0">
              <a:solidFill>
                <a:srgbClr val="002E54"/>
              </a:solidFill>
            </a:endParaRPr>
          </a:p>
          <a:p>
            <a:pPr lvl="1"/>
            <a:r>
              <a:rPr lang="de-DE" sz="2000" b="1" dirty="0" err="1" smtClean="0"/>
              <a:t>Consultancy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service</a:t>
            </a:r>
            <a:endParaRPr lang="de-DE" sz="2000" b="1" dirty="0"/>
          </a:p>
          <a:p>
            <a:pPr lvl="3"/>
            <a:r>
              <a:rPr lang="de-DE" sz="1800" dirty="0" smtClean="0">
                <a:solidFill>
                  <a:schemeClr val="tx2"/>
                </a:solidFill>
              </a:rPr>
              <a:t>Support / </a:t>
            </a:r>
            <a:r>
              <a:rPr lang="de-DE" sz="1800" dirty="0" err="1" smtClean="0">
                <a:solidFill>
                  <a:schemeClr val="tx2"/>
                </a:solidFill>
              </a:rPr>
              <a:t>assistance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to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generate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the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monthly</a:t>
            </a:r>
            <a:r>
              <a:rPr lang="de-DE" sz="1800" dirty="0" smtClean="0">
                <a:solidFill>
                  <a:schemeClr val="tx2"/>
                </a:solidFill>
              </a:rPr>
              <a:t>, </a:t>
            </a:r>
            <a:r>
              <a:rPr lang="de-DE" sz="1800" dirty="0" err="1" smtClean="0">
                <a:solidFill>
                  <a:schemeClr val="tx2"/>
                </a:solidFill>
              </a:rPr>
              <a:t>quarterly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or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yearly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report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to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the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collecting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and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recovery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r>
              <a:rPr lang="de-DE" sz="1800" dirty="0" err="1" smtClean="0">
                <a:solidFill>
                  <a:schemeClr val="tx2"/>
                </a:solidFill>
              </a:rPr>
              <a:t>system</a:t>
            </a:r>
            <a:r>
              <a:rPr lang="de-DE" sz="1800" dirty="0" smtClean="0">
                <a:solidFill>
                  <a:schemeClr val="tx2"/>
                </a:solidFill>
              </a:rPr>
              <a:t> </a:t>
            </a:r>
            <a:endParaRPr lang="de-DE" sz="1800" dirty="0">
              <a:solidFill>
                <a:schemeClr val="tx2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31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0725"/>
            <a:ext cx="9144000" cy="18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Collection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Recovery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cheme</a:t>
            </a:r>
            <a:r>
              <a:rPr lang="de-DE" dirty="0" smtClean="0"/>
              <a:t> für WEEE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6213" y="1484385"/>
            <a:ext cx="7633510" cy="3517112"/>
          </a:xfrm>
        </p:spPr>
        <p:txBody>
          <a:bodyPr/>
          <a:lstStyle/>
          <a:p>
            <a:pPr lvl="1"/>
            <a:r>
              <a:rPr lang="de-DE" sz="2000" b="1" dirty="0" err="1" smtClean="0"/>
              <a:t>Regulated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with</a:t>
            </a:r>
            <a:r>
              <a:rPr lang="de-DE" sz="2000" b="1" dirty="0" smtClean="0"/>
              <a:t> </a:t>
            </a:r>
          </a:p>
          <a:p>
            <a:pPr lvl="1"/>
            <a:endParaRPr lang="de-DE" sz="2000" b="1" dirty="0"/>
          </a:p>
          <a:p>
            <a:pPr lvl="2"/>
            <a:r>
              <a:rPr lang="de-DE" sz="1800" b="1" dirty="0" smtClean="0"/>
              <a:t>WEEE </a:t>
            </a:r>
            <a:r>
              <a:rPr lang="de-DE" sz="1800" b="1" dirty="0" err="1" smtClean="0"/>
              <a:t>Directive</a:t>
            </a:r>
            <a:endParaRPr lang="de-DE" dirty="0" smtClean="0"/>
          </a:p>
          <a:p>
            <a:pPr marL="419100" lvl="3" indent="0">
              <a:buNone/>
            </a:pPr>
            <a:endParaRPr lang="de-DE" sz="1000" dirty="0" smtClean="0"/>
          </a:p>
          <a:p>
            <a:pPr lvl="2"/>
            <a:r>
              <a:rPr lang="de-DE" sz="1800" b="1" dirty="0" err="1" smtClean="0"/>
              <a:t>Waste</a:t>
            </a:r>
            <a:r>
              <a:rPr lang="de-DE" sz="1800" b="1" dirty="0" smtClean="0"/>
              <a:t> Management Act</a:t>
            </a:r>
          </a:p>
          <a:p>
            <a:pPr lvl="2"/>
            <a:endParaRPr lang="de-DE" sz="1800" b="1" dirty="0"/>
          </a:p>
          <a:p>
            <a:pPr lvl="2"/>
            <a:r>
              <a:rPr lang="de-DE" sz="1800" b="1" dirty="0" smtClean="0"/>
              <a:t>WEEE </a:t>
            </a:r>
            <a:r>
              <a:rPr lang="de-DE" sz="1800" b="1" dirty="0" err="1" smtClean="0"/>
              <a:t>Ordinance</a:t>
            </a:r>
            <a:endParaRPr lang="de-DE" sz="1800" b="1" dirty="0" smtClean="0"/>
          </a:p>
          <a:p>
            <a:pPr marL="0" lvl="1" indent="0">
              <a:buNone/>
            </a:pPr>
            <a:endParaRPr lang="de-DE" sz="2000" b="1" dirty="0" smtClean="0"/>
          </a:p>
          <a:p>
            <a:pPr lvl="2"/>
            <a:r>
              <a:rPr lang="de-DE" sz="1800" b="1" dirty="0" err="1" smtClean="0"/>
              <a:t>Permission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from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competent</a:t>
            </a:r>
            <a:r>
              <a:rPr lang="de-DE" sz="1800" b="1" dirty="0" smtClean="0"/>
              <a:t> </a:t>
            </a:r>
            <a:r>
              <a:rPr lang="de-DE" sz="1800" b="1" dirty="0" err="1"/>
              <a:t>a</a:t>
            </a:r>
            <a:r>
              <a:rPr lang="de-DE" sz="1800" b="1" dirty="0" err="1" smtClean="0"/>
              <a:t>uthortity</a:t>
            </a:r>
            <a:endParaRPr lang="de-DE" dirty="0" smtClean="0">
              <a:solidFill>
                <a:schemeClr val="tx2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6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0725"/>
            <a:ext cx="9144000" cy="18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2E54"/>
                </a:solidFill>
              </a:rPr>
              <a:t>Targets </a:t>
            </a:r>
            <a:r>
              <a:rPr lang="de-DE" dirty="0" err="1" smtClean="0">
                <a:solidFill>
                  <a:srgbClr val="002E54"/>
                </a:solidFill>
              </a:rPr>
              <a:t>for</a:t>
            </a:r>
            <a:r>
              <a:rPr lang="de-DE" dirty="0" smtClean="0">
                <a:solidFill>
                  <a:srgbClr val="002E54"/>
                </a:solidFill>
              </a:rPr>
              <a:t> WEEE Collection </a:t>
            </a:r>
            <a:r>
              <a:rPr lang="de-DE" dirty="0" err="1" smtClean="0">
                <a:solidFill>
                  <a:srgbClr val="002E54"/>
                </a:solidFill>
              </a:rPr>
              <a:t>and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Recovery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Schemes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6213" y="1484385"/>
            <a:ext cx="7633510" cy="3517112"/>
          </a:xfrm>
        </p:spPr>
        <p:txBody>
          <a:bodyPr/>
          <a:lstStyle/>
          <a:p>
            <a:pPr lvl="1"/>
            <a:r>
              <a:rPr lang="de-DE" sz="2000" b="1" dirty="0"/>
              <a:t>Separate </a:t>
            </a:r>
            <a:r>
              <a:rPr lang="de-DE" sz="2000" b="1" dirty="0" err="1"/>
              <a:t>collection</a:t>
            </a:r>
            <a:endParaRPr lang="de-DE" sz="2000" b="1" dirty="0"/>
          </a:p>
          <a:p>
            <a:pPr lvl="1"/>
            <a:endParaRPr lang="de-DE" sz="500" b="1" dirty="0" smtClean="0"/>
          </a:p>
          <a:p>
            <a:pPr lvl="2"/>
            <a:r>
              <a:rPr lang="de-DE" sz="1800" b="1" dirty="0" err="1" smtClean="0"/>
              <a:t>Until</a:t>
            </a:r>
            <a:r>
              <a:rPr lang="de-DE" sz="1800" b="1" dirty="0" smtClean="0"/>
              <a:t> end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2015: 4kg/</a:t>
            </a:r>
            <a:r>
              <a:rPr lang="de-DE" sz="1800" b="1" dirty="0" err="1" smtClean="0"/>
              <a:t>Inhabitant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year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or</a:t>
            </a:r>
            <a:r>
              <a:rPr lang="de-DE" sz="1800" b="1" dirty="0" smtClean="0"/>
              <a:t> </a:t>
            </a:r>
            <a:r>
              <a:rPr lang="de-DE" sz="1800" b="1" u="sng" dirty="0" smtClean="0"/>
              <a:t>&gt;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average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from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three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preceding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years</a:t>
            </a:r>
            <a:endParaRPr lang="de-DE" sz="1800" b="1" dirty="0" smtClean="0"/>
          </a:p>
          <a:p>
            <a:pPr lvl="2"/>
            <a:endParaRPr lang="de-DE" sz="400" b="1" dirty="0" smtClean="0"/>
          </a:p>
          <a:p>
            <a:pPr lvl="2"/>
            <a:r>
              <a:rPr lang="de-DE" sz="1800" b="1" dirty="0" err="1" smtClean="0"/>
              <a:t>From</a:t>
            </a:r>
            <a:r>
              <a:rPr lang="de-DE" sz="1800" b="1" dirty="0" smtClean="0"/>
              <a:t> 2016: </a:t>
            </a:r>
            <a:r>
              <a:rPr lang="de-DE" sz="1800" b="1" u="sng" dirty="0"/>
              <a:t>&gt;</a:t>
            </a:r>
            <a:r>
              <a:rPr lang="de-DE" sz="1800" b="1" dirty="0" smtClean="0"/>
              <a:t> 45</a:t>
            </a:r>
            <a:r>
              <a:rPr lang="de-DE" sz="1800" b="1" dirty="0"/>
              <a:t>%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average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weight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EEE </a:t>
            </a:r>
            <a:r>
              <a:rPr lang="de-DE" sz="1800" b="1" dirty="0" err="1" smtClean="0"/>
              <a:t>placed</a:t>
            </a:r>
            <a:r>
              <a:rPr lang="de-DE" sz="1800" b="1" dirty="0" smtClean="0"/>
              <a:t> on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market</a:t>
            </a:r>
            <a:r>
              <a:rPr lang="de-DE" sz="1800" b="1" dirty="0" smtClean="0"/>
              <a:t> in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three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preceding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years</a:t>
            </a:r>
            <a:endParaRPr lang="de-DE" sz="1800" b="1" dirty="0" smtClean="0"/>
          </a:p>
          <a:p>
            <a:pPr lvl="2"/>
            <a:endParaRPr lang="de-DE" sz="400" b="1" dirty="0"/>
          </a:p>
          <a:p>
            <a:pPr lvl="2"/>
            <a:r>
              <a:rPr lang="de-DE" sz="1800" b="1" dirty="0" err="1" smtClean="0"/>
              <a:t>From</a:t>
            </a:r>
            <a:r>
              <a:rPr lang="de-DE" sz="1800" b="1" dirty="0" smtClean="0"/>
              <a:t> 2019: </a:t>
            </a:r>
            <a:r>
              <a:rPr lang="de-DE" sz="1800" b="1" u="sng" dirty="0"/>
              <a:t>&gt;</a:t>
            </a:r>
            <a:r>
              <a:rPr lang="de-DE" sz="1800" b="1" dirty="0"/>
              <a:t> </a:t>
            </a:r>
            <a:r>
              <a:rPr lang="de-DE" sz="1800" b="1" dirty="0" smtClean="0"/>
              <a:t>65</a:t>
            </a:r>
            <a:r>
              <a:rPr lang="de-DE" sz="1800" b="1" dirty="0"/>
              <a:t>% </a:t>
            </a:r>
            <a:r>
              <a:rPr lang="de-DE" sz="1800" b="1" dirty="0" err="1"/>
              <a:t>of</a:t>
            </a:r>
            <a:r>
              <a:rPr lang="de-DE" sz="1800" b="1" dirty="0"/>
              <a:t> </a:t>
            </a:r>
            <a:r>
              <a:rPr lang="de-DE" sz="1800" b="1" dirty="0" err="1"/>
              <a:t>the</a:t>
            </a:r>
            <a:r>
              <a:rPr lang="de-DE" sz="1800" b="1" dirty="0"/>
              <a:t> </a:t>
            </a:r>
            <a:r>
              <a:rPr lang="de-DE" sz="1800" b="1" dirty="0" err="1"/>
              <a:t>average</a:t>
            </a:r>
            <a:r>
              <a:rPr lang="de-DE" sz="1800" b="1" dirty="0"/>
              <a:t> </a:t>
            </a:r>
            <a:r>
              <a:rPr lang="de-DE" sz="1800" b="1" dirty="0" err="1"/>
              <a:t>weight</a:t>
            </a:r>
            <a:r>
              <a:rPr lang="de-DE" sz="1800" b="1" dirty="0"/>
              <a:t> </a:t>
            </a:r>
            <a:r>
              <a:rPr lang="de-DE" sz="1800" b="1" dirty="0" err="1"/>
              <a:t>of</a:t>
            </a:r>
            <a:r>
              <a:rPr lang="de-DE" sz="1800" b="1" dirty="0"/>
              <a:t> EEE </a:t>
            </a:r>
            <a:r>
              <a:rPr lang="de-DE" sz="1800" b="1" dirty="0" err="1"/>
              <a:t>placed</a:t>
            </a:r>
            <a:r>
              <a:rPr lang="de-DE" sz="1800" b="1" dirty="0"/>
              <a:t> on </a:t>
            </a:r>
            <a:r>
              <a:rPr lang="de-DE" sz="1800" b="1" dirty="0" err="1"/>
              <a:t>the</a:t>
            </a:r>
            <a:r>
              <a:rPr lang="de-DE" sz="1800" b="1" dirty="0"/>
              <a:t> </a:t>
            </a:r>
            <a:r>
              <a:rPr lang="de-DE" sz="1800" b="1" dirty="0" err="1"/>
              <a:t>market</a:t>
            </a:r>
            <a:r>
              <a:rPr lang="de-DE" sz="1800" b="1" dirty="0"/>
              <a:t> in </a:t>
            </a:r>
            <a:r>
              <a:rPr lang="de-DE" sz="1800" b="1" dirty="0" err="1"/>
              <a:t>the</a:t>
            </a:r>
            <a:r>
              <a:rPr lang="de-DE" sz="1800" b="1" dirty="0"/>
              <a:t> </a:t>
            </a:r>
            <a:r>
              <a:rPr lang="de-DE" sz="1800" b="1" dirty="0" err="1"/>
              <a:t>three</a:t>
            </a:r>
            <a:r>
              <a:rPr lang="de-DE" sz="1800" b="1" dirty="0"/>
              <a:t> </a:t>
            </a:r>
            <a:r>
              <a:rPr lang="de-DE" sz="1800" b="1" dirty="0" err="1"/>
              <a:t>preceding</a:t>
            </a:r>
            <a:r>
              <a:rPr lang="de-DE" sz="1800" b="1" dirty="0"/>
              <a:t> </a:t>
            </a:r>
            <a:r>
              <a:rPr lang="de-DE" sz="1800" b="1" dirty="0" err="1" smtClean="0"/>
              <a:t>years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or</a:t>
            </a:r>
            <a:r>
              <a:rPr lang="de-DE" sz="1800" b="1" dirty="0" smtClean="0"/>
              <a:t> </a:t>
            </a:r>
            <a:r>
              <a:rPr lang="de-DE" sz="1800" b="1" u="sng" dirty="0"/>
              <a:t>&gt;</a:t>
            </a:r>
            <a:r>
              <a:rPr lang="de-DE" sz="1800" b="1" dirty="0"/>
              <a:t> </a:t>
            </a:r>
            <a:r>
              <a:rPr lang="de-DE" sz="1800" b="1" dirty="0" smtClean="0"/>
              <a:t>85</a:t>
            </a:r>
            <a:r>
              <a:rPr lang="de-DE" sz="1800" b="1" dirty="0"/>
              <a:t>%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generated</a:t>
            </a:r>
            <a:r>
              <a:rPr lang="de-DE" sz="1800" b="1" dirty="0" smtClean="0"/>
              <a:t> WEEE</a:t>
            </a:r>
          </a:p>
          <a:p>
            <a:pPr lvl="1"/>
            <a:endParaRPr lang="de-DE" sz="500" b="1" dirty="0"/>
          </a:p>
          <a:p>
            <a:pPr lvl="1"/>
            <a:r>
              <a:rPr lang="de-DE" sz="2000" b="1" dirty="0" err="1" smtClean="0"/>
              <a:t>Recovery</a:t>
            </a:r>
            <a:r>
              <a:rPr lang="de-DE" sz="2000" b="1" dirty="0" smtClean="0"/>
              <a:t> / Recycling</a:t>
            </a:r>
          </a:p>
          <a:p>
            <a:pPr lvl="2"/>
            <a:r>
              <a:rPr lang="de-DE" sz="1800" b="1" dirty="0" err="1" smtClean="0"/>
              <a:t>From</a:t>
            </a:r>
            <a:r>
              <a:rPr lang="de-DE" sz="1800" b="1" dirty="0" smtClean="0"/>
              <a:t> 15.08.2015:  </a:t>
            </a:r>
          </a:p>
          <a:p>
            <a:pPr lvl="3"/>
            <a:r>
              <a:rPr lang="de-DE" sz="1800" b="1" u="sng" dirty="0" smtClean="0"/>
              <a:t>&gt;</a:t>
            </a:r>
            <a:r>
              <a:rPr lang="de-DE" sz="1800" b="1" dirty="0" smtClean="0"/>
              <a:t> 70%– 85% </a:t>
            </a:r>
            <a:r>
              <a:rPr lang="de-DE" sz="1800" b="1" dirty="0" err="1" smtClean="0"/>
              <a:t>recovery</a:t>
            </a:r>
            <a:endParaRPr lang="de-DE" sz="1800" b="1" dirty="0" smtClean="0"/>
          </a:p>
          <a:p>
            <a:pPr lvl="3"/>
            <a:r>
              <a:rPr lang="de-DE" sz="1800" b="1" u="sng" dirty="0"/>
              <a:t>&gt;</a:t>
            </a:r>
            <a:r>
              <a:rPr lang="de-DE" sz="1800" b="1" dirty="0"/>
              <a:t> </a:t>
            </a:r>
            <a:r>
              <a:rPr lang="de-DE" sz="1800" b="1" dirty="0" smtClean="0"/>
              <a:t>50</a:t>
            </a:r>
            <a:r>
              <a:rPr lang="de-DE" sz="1800" b="1" dirty="0"/>
              <a:t>%– </a:t>
            </a:r>
            <a:r>
              <a:rPr lang="de-DE" sz="1800" b="1" dirty="0" smtClean="0"/>
              <a:t>80% </a:t>
            </a:r>
            <a:r>
              <a:rPr lang="de-DE" sz="1800" b="1" dirty="0" err="1" smtClean="0"/>
              <a:t>prepared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for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re-use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recycling</a:t>
            </a:r>
            <a:endParaRPr lang="de-DE" sz="1800" b="1" dirty="0"/>
          </a:p>
          <a:p>
            <a:pPr lvl="2"/>
            <a:endParaRPr lang="de-DE" sz="1800" b="1" dirty="0"/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pPr marL="179387" lvl="2" indent="0">
              <a:buNone/>
            </a:pPr>
            <a:endParaRPr lang="de-DE" altLang="de-DE" sz="1600" dirty="0" smtClean="0">
              <a:solidFill>
                <a:srgbClr val="002E54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A9EF-37B0-463D-96BE-C63310A515A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6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>
            <a:normAutofit/>
          </a:bodyPr>
          <a:lstStyle/>
          <a:p>
            <a:r>
              <a:rPr lang="de-DE" dirty="0" smtClean="0">
                <a:solidFill>
                  <a:srgbClr val="002E54"/>
                </a:solidFill>
              </a:rPr>
              <a:t>Target </a:t>
            </a:r>
            <a:r>
              <a:rPr lang="de-DE" dirty="0" err="1" smtClean="0">
                <a:solidFill>
                  <a:srgbClr val="002E54"/>
                </a:solidFill>
              </a:rPr>
              <a:t>performance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comparison</a:t>
            </a:r>
            <a:r>
              <a:rPr lang="de-DE" dirty="0" smtClean="0">
                <a:solidFill>
                  <a:srgbClr val="002E54"/>
                </a:solidFill>
              </a:rPr>
              <a:t>; </a:t>
            </a:r>
            <a:r>
              <a:rPr lang="de-DE" dirty="0" err="1" smtClean="0">
                <a:solidFill>
                  <a:srgbClr val="002E54"/>
                </a:solidFill>
              </a:rPr>
              <a:t>collection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err="1" smtClean="0">
                <a:solidFill>
                  <a:srgbClr val="002E54"/>
                </a:solidFill>
              </a:rPr>
              <a:t>quote</a:t>
            </a:r>
            <a:r>
              <a:rPr lang="de-DE" dirty="0" smtClean="0">
                <a:solidFill>
                  <a:srgbClr val="002E54"/>
                </a:solidFill>
              </a:rPr>
              <a:t> 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28" y="1800406"/>
            <a:ext cx="70231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33128" y="1392127"/>
            <a:ext cx="4085864" cy="3304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e-DE" sz="1600" b="1" dirty="0" err="1" smtClean="0"/>
              <a:t>Until</a:t>
            </a:r>
            <a:r>
              <a:rPr lang="de-DE" sz="1600" b="1" dirty="0" smtClean="0"/>
              <a:t> 2015: </a:t>
            </a:r>
            <a:r>
              <a:rPr lang="de-DE" sz="1600" b="1" u="sng" dirty="0" smtClean="0"/>
              <a:t>&gt;</a:t>
            </a:r>
            <a:r>
              <a:rPr lang="de-DE" sz="1600" b="1" dirty="0" smtClean="0"/>
              <a:t> 4 kg / </a:t>
            </a:r>
            <a:r>
              <a:rPr lang="de-DE" sz="1600" b="1" dirty="0" err="1" smtClean="0"/>
              <a:t>inhabitant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and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year</a:t>
            </a:r>
            <a:endParaRPr lang="de-DE" sz="1600" b="1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933128" y="5723681"/>
            <a:ext cx="1347085" cy="2199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e-DE" sz="1000" dirty="0" smtClean="0"/>
              <a:t>Source: EAK</a:t>
            </a:r>
          </a:p>
        </p:txBody>
      </p:sp>
    </p:spTree>
    <p:extLst>
      <p:ext uri="{BB962C8B-B14F-4D97-AF65-F5344CB8AC3E}">
        <p14:creationId xmlns:p14="http://schemas.microsoft.com/office/powerpoint/2010/main" val="323047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>
            <a:normAutofit/>
          </a:bodyPr>
          <a:lstStyle/>
          <a:p>
            <a:r>
              <a:rPr lang="de-DE" dirty="0" smtClean="0">
                <a:solidFill>
                  <a:srgbClr val="002E54"/>
                </a:solidFill>
              </a:rPr>
              <a:t>Collection </a:t>
            </a:r>
            <a:r>
              <a:rPr lang="de-DE" dirty="0" err="1" smtClean="0">
                <a:solidFill>
                  <a:srgbClr val="002E54"/>
                </a:solidFill>
              </a:rPr>
              <a:t>quotes</a:t>
            </a:r>
            <a:r>
              <a:rPr lang="de-DE" dirty="0" smtClean="0">
                <a:solidFill>
                  <a:srgbClr val="002E54"/>
                </a:solidFill>
              </a:rPr>
              <a:t> per </a:t>
            </a:r>
            <a:r>
              <a:rPr lang="de-DE" dirty="0" err="1" smtClean="0">
                <a:solidFill>
                  <a:srgbClr val="002E54"/>
                </a:solidFill>
              </a:rPr>
              <a:t>category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070A9EF-37B0-463D-96BE-C63310A515A5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3458" y="1727574"/>
            <a:ext cx="7414926" cy="425653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e-DE" sz="155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1" y="1526838"/>
            <a:ext cx="7847636" cy="460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rseroh Master">
  <a:themeElements>
    <a:clrScheme name="Interseroh PPT-Farben">
      <a:dk1>
        <a:srgbClr val="002E54"/>
      </a:dk1>
      <a:lt1>
        <a:srgbClr val="FFFFFF"/>
      </a:lt1>
      <a:dk2>
        <a:srgbClr val="868E92"/>
      </a:dk2>
      <a:lt2>
        <a:srgbClr val="D7DCE5"/>
      </a:lt2>
      <a:accent1>
        <a:srgbClr val="002E54"/>
      </a:accent1>
      <a:accent2>
        <a:srgbClr val="8C9498"/>
      </a:accent2>
      <a:accent3>
        <a:srgbClr val="5B7293"/>
      </a:accent3>
      <a:accent4>
        <a:srgbClr val="B9BFC3"/>
      </a:accent4>
      <a:accent5>
        <a:srgbClr val="94A1BA"/>
      </a:accent5>
      <a:accent6>
        <a:srgbClr val="CDD4E5"/>
      </a:accent6>
      <a:hlink>
        <a:srgbClr val="002E54"/>
      </a:hlink>
      <a:folHlink>
        <a:srgbClr val="8C9498"/>
      </a:folHlink>
    </a:clrScheme>
    <a:fontScheme name="Interseroh PPT-Schrifta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108000" rIns="108000"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err="1" smtClean="0"/>
        </a:defPPr>
      </a:lstStyle>
    </a:txDef>
  </a:objectDefaults>
  <a:extraClrSchemeLst/>
  <a:custClrLst>
    <a:custClr name="Rot">
      <a:srgbClr val="FF0000"/>
    </a:custClr>
    <a:custClr name="Cyan">
      <a:srgbClr val="009DD3"/>
    </a:custClr>
    <a:custClr name="Grafik_Gelb">
      <a:srgbClr val="FFC000"/>
    </a:custClr>
    <a:custClr name="Gruen">
      <a:srgbClr val="03C10C"/>
    </a:custClr>
  </a:custClr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863</Words>
  <Application>Microsoft Office PowerPoint</Application>
  <PresentationFormat>Bildschirmpräsentation (4:3)</PresentationFormat>
  <Paragraphs>199</Paragraphs>
  <Slides>23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Interseroh Master</vt:lpstr>
      <vt:lpstr> Achievement of recycling targets from the view of a collecting and recovery system in Austria;  </vt:lpstr>
      <vt:lpstr>From waste disposal to the supply of raw materials.</vt:lpstr>
      <vt:lpstr>     Many services from a single source. </vt:lpstr>
      <vt:lpstr>Transnational Know How.  ALBA Group locations in Europa.</vt:lpstr>
      <vt:lpstr>Waste management services.</vt:lpstr>
      <vt:lpstr>Collection and Recovery Scheme für WEEE</vt:lpstr>
      <vt:lpstr>Targets for WEEE Collection and Recovery Schemes</vt:lpstr>
      <vt:lpstr>Target performance comparison; collection quote  </vt:lpstr>
      <vt:lpstr>Collection quotes per category</vt:lpstr>
      <vt:lpstr>Target performance comparison; recovery </vt:lpstr>
      <vt:lpstr>Target performance comparison; reuse and recycle</vt:lpstr>
      <vt:lpstr>„Backbone“ for the collection</vt:lpstr>
      <vt:lpstr>Responsibilities of the clearinghouse</vt:lpstr>
      <vt:lpstr>Information of enduser (1)</vt:lpstr>
      <vt:lpstr>Information of enduser (2)</vt:lpstr>
      <vt:lpstr>Information of endusers (3)</vt:lpstr>
      <vt:lpstr>Target performance comparison; collection quote </vt:lpstr>
      <vt:lpstr>Target performance comparison; collection quote </vt:lpstr>
      <vt:lpstr>Challenge for the future (1)</vt:lpstr>
      <vt:lpstr>Challenge for the future (2)</vt:lpstr>
      <vt:lpstr>Reducing the illegal transport</vt:lpstr>
      <vt:lpstr>Austrian raw materials are not garbage</vt:lpstr>
      <vt:lpstr>Your personal contact.</vt:lpstr>
    </vt:vector>
  </TitlesOfParts>
  <Company>Inscale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Stefanie Kapp</dc:creator>
  <cp:lastModifiedBy>Kleer, Wilhelm</cp:lastModifiedBy>
  <cp:revision>247</cp:revision>
  <cp:lastPrinted>2016-09-23T15:16:09Z</cp:lastPrinted>
  <dcterms:created xsi:type="dcterms:W3CDTF">2014-03-18T10:59:39Z</dcterms:created>
  <dcterms:modified xsi:type="dcterms:W3CDTF">2016-09-30T09:56:43Z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-1652577794</vt:i4>
  </property>
  <property fmtid="{D5CDD505-2E9C-101B-9397-08002B2CF9AE}" pid="3" name="_NewReviewCycle">
    <vt:lpwstr/>
  </property>
  <property fmtid="{D5CDD505-2E9C-101B-9397-08002B2CF9AE}" pid="4" name="_EmailSubject">
    <vt:lpwstr>REC2016 - Einladung zum Vortrag</vt:lpwstr>
  </property>
  <property fmtid="{D5CDD505-2E9C-101B-9397-08002B2CF9AE}" pid="5" name="_AuthorEmail">
    <vt:lpwstr>Wilhelm.Kleer@interseroh.com</vt:lpwstr>
  </property>
  <property fmtid="{D5CDD505-2E9C-101B-9397-08002B2CF9AE}" pid="6" name="_AuthorEmailDisplayName">
    <vt:lpwstr>Kleer, Wilhelm</vt:lpwstr>
  </property>
  <property fmtid="{D5CDD505-2E9C-101B-9397-08002B2CF9AE}" pid="7" name="_PreviousAdHocReviewCycleID">
    <vt:i4>1436765886</vt:i4>
  </property>
</Properties>
</file>